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3.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5"/>
  </p:notesMasterIdLst>
  <p:sldIdLst>
    <p:sldId id="277" r:id="rId2"/>
    <p:sldId id="258" r:id="rId3"/>
    <p:sldId id="306" r:id="rId4"/>
    <p:sldId id="349" r:id="rId5"/>
    <p:sldId id="347" r:id="rId6"/>
    <p:sldId id="348" r:id="rId7"/>
    <p:sldId id="367" r:id="rId8"/>
    <p:sldId id="278" r:id="rId9"/>
    <p:sldId id="368" r:id="rId10"/>
    <p:sldId id="325" r:id="rId11"/>
    <p:sldId id="339" r:id="rId12"/>
    <p:sldId id="340" r:id="rId13"/>
    <p:sldId id="350" r:id="rId14"/>
    <p:sldId id="351" r:id="rId15"/>
    <p:sldId id="352" r:id="rId16"/>
    <p:sldId id="353" r:id="rId17"/>
    <p:sldId id="354" r:id="rId18"/>
    <p:sldId id="355" r:id="rId19"/>
    <p:sldId id="356" r:id="rId20"/>
    <p:sldId id="357" r:id="rId21"/>
    <p:sldId id="358" r:id="rId22"/>
    <p:sldId id="359" r:id="rId23"/>
    <p:sldId id="360" r:id="rId24"/>
    <p:sldId id="361" r:id="rId25"/>
    <p:sldId id="362" r:id="rId26"/>
    <p:sldId id="363" r:id="rId27"/>
    <p:sldId id="364" r:id="rId28"/>
    <p:sldId id="365" r:id="rId29"/>
    <p:sldId id="366" r:id="rId30"/>
    <p:sldId id="373" r:id="rId31"/>
    <p:sldId id="371" r:id="rId32"/>
    <p:sldId id="369" r:id="rId33"/>
    <p:sldId id="370" r:id="rId34"/>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258"/>
          </p14:sldIdLst>
        </p14:section>
        <p14:section name="Author Your Presentation" id="{16378913-E5ED-4281-BAF5-F1F938CB0BED}">
          <p14:sldIdLst>
            <p14:sldId id="306"/>
            <p14:sldId id="349"/>
            <p14:sldId id="347"/>
            <p14:sldId id="348"/>
            <p14:sldId id="367"/>
            <p14:sldId id="278"/>
            <p14:sldId id="368"/>
            <p14:sldId id="325"/>
            <p14:sldId id="339"/>
            <p14:sldId id="340"/>
            <p14:sldId id="350"/>
            <p14:sldId id="351"/>
            <p14:sldId id="352"/>
            <p14:sldId id="353"/>
            <p14:sldId id="354"/>
            <p14:sldId id="355"/>
            <p14:sldId id="356"/>
            <p14:sldId id="357"/>
            <p14:sldId id="358"/>
            <p14:sldId id="359"/>
            <p14:sldId id="360"/>
            <p14:sldId id="361"/>
            <p14:sldId id="362"/>
            <p14:sldId id="363"/>
            <p14:sldId id="364"/>
            <p14:sldId id="365"/>
            <p14:sldId id="366"/>
            <p14:sldId id="373"/>
            <p14:sldId id="371"/>
            <p14:sldId id="369"/>
            <p14:sldId id="370"/>
          </p14:sldIdLst>
        </p14:section>
        <p14:section name="Enrich Your Presentation" id="{E2D565D1-BA5E-44E6-A40E-50A644912248}">
          <p14:sldIdLst/>
        </p14:section>
        <p14:section name="Share Your Presentation" id="{71D59651-8EFA-4415-9623-98B4C4A8699C}">
          <p14:sldIdLst/>
        </p14:section>
        <p14:section name="What's Your Message?" id="{3DAC647D-1BDE-4B25-A7F1-4DBC272CFF2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19" autoAdjust="0"/>
    <p:restoredTop sz="98179" autoAdjust="0"/>
  </p:normalViewPr>
  <p:slideViewPr>
    <p:cSldViewPr>
      <p:cViewPr varScale="1">
        <p:scale>
          <a:sx n="107" d="100"/>
          <a:sy n="107" d="100"/>
        </p:scale>
        <p:origin x="-1096" y="-104"/>
      </p:cViewPr>
      <p:guideLst>
        <p:guide orient="horz" pos="1800"/>
        <p:guide pos="2880"/>
      </p:guideLst>
    </p:cSldViewPr>
  </p:slideViewPr>
  <p:outlineViewPr>
    <p:cViewPr>
      <p:scale>
        <a:sx n="33" d="100"/>
        <a:sy n="33" d="100"/>
      </p:scale>
      <p:origin x="0" y="870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D2AB22-7F9E-8B46-8B4F-471327E844F7}"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65FE677B-B18F-6547-89D9-1BB34513406C}">
      <dgm:prSet phldrT="[Text]" custT="1"/>
      <dgm:spPr>
        <a:solidFill>
          <a:schemeClr val="tx1"/>
        </a:solidFill>
      </dgm:spPr>
      <dgm:t>
        <a:bodyPr/>
        <a:lstStyle/>
        <a:p>
          <a:r>
            <a:rPr lang="en-US" sz="200" dirty="0" smtClean="0"/>
            <a:t>CT</a:t>
          </a:r>
          <a:endParaRPr lang="en-US" sz="200" dirty="0"/>
        </a:p>
      </dgm:t>
    </dgm:pt>
    <dgm:pt modelId="{AB512D48-E5D2-C345-ADFD-368B9004F2B0}" type="parTrans" cxnId="{000FB93C-AFD1-1442-BF81-95140B063E97}">
      <dgm:prSet/>
      <dgm:spPr/>
      <dgm:t>
        <a:bodyPr/>
        <a:lstStyle/>
        <a:p>
          <a:endParaRPr lang="en-US" sz="200"/>
        </a:p>
      </dgm:t>
    </dgm:pt>
    <dgm:pt modelId="{BD23D2B4-08CA-704B-B294-D7B6A8B1D0B8}" type="sibTrans" cxnId="{000FB93C-AFD1-1442-BF81-95140B063E97}">
      <dgm:prSet/>
      <dgm:spPr/>
      <dgm:t>
        <a:bodyPr/>
        <a:lstStyle/>
        <a:p>
          <a:endParaRPr lang="en-US" sz="200"/>
        </a:p>
      </dgm:t>
    </dgm:pt>
    <dgm:pt modelId="{EC27C349-BA39-3545-B890-A1A7894E0FBE}">
      <dgm:prSet phldrT="[Text]" custT="1"/>
      <dgm:spPr>
        <a:solidFill>
          <a:srgbClr val="FF6600"/>
        </a:solidFill>
      </dgm:spPr>
      <dgm:t>
        <a:bodyPr/>
        <a:lstStyle/>
        <a:p>
          <a:r>
            <a:rPr lang="en-US" sz="200" dirty="0" smtClean="0"/>
            <a:t>Child &amp; Family</a:t>
          </a:r>
          <a:endParaRPr lang="en-US" sz="200" dirty="0"/>
        </a:p>
      </dgm:t>
    </dgm:pt>
    <dgm:pt modelId="{5748D15D-A6B6-DA4A-A00E-2DDE19B8FB16}" type="parTrans" cxnId="{696AA52B-0774-4F45-9E72-B6F7AB25B7CF}">
      <dgm:prSet/>
      <dgm:spPr/>
      <dgm:t>
        <a:bodyPr/>
        <a:lstStyle/>
        <a:p>
          <a:endParaRPr lang="en-US" sz="200"/>
        </a:p>
      </dgm:t>
    </dgm:pt>
    <dgm:pt modelId="{8DDF7A70-73D1-4D43-85ED-C44A8F44CEF5}" type="sibTrans" cxnId="{696AA52B-0774-4F45-9E72-B6F7AB25B7CF}">
      <dgm:prSet/>
      <dgm:spPr/>
      <dgm:t>
        <a:bodyPr/>
        <a:lstStyle/>
        <a:p>
          <a:endParaRPr lang="en-US" sz="200"/>
        </a:p>
      </dgm:t>
    </dgm:pt>
    <dgm:pt modelId="{B8E2F4ED-B6A7-0247-9B88-223DCDBCC0EC}">
      <dgm:prSet phldrT="[Text]" custT="1"/>
      <dgm:spPr>
        <a:solidFill>
          <a:srgbClr val="FF6600"/>
        </a:solidFill>
      </dgm:spPr>
      <dgm:t>
        <a:bodyPr/>
        <a:lstStyle/>
        <a:p>
          <a:r>
            <a:rPr lang="en-US" sz="200" dirty="0" smtClean="0"/>
            <a:t>Youth</a:t>
          </a:r>
          <a:endParaRPr lang="en-US" sz="200" dirty="0"/>
        </a:p>
      </dgm:t>
    </dgm:pt>
    <dgm:pt modelId="{B552999C-C382-8B4E-A2F5-2C00DC7D5368}" type="parTrans" cxnId="{5558CB98-74C7-914A-95D1-339EDC09EB4D}">
      <dgm:prSet/>
      <dgm:spPr/>
      <dgm:t>
        <a:bodyPr/>
        <a:lstStyle/>
        <a:p>
          <a:endParaRPr lang="en-US" sz="200"/>
        </a:p>
      </dgm:t>
    </dgm:pt>
    <dgm:pt modelId="{4CA3D5A2-C6CF-3A4E-9B1E-15DDE1042F69}" type="sibTrans" cxnId="{5558CB98-74C7-914A-95D1-339EDC09EB4D}">
      <dgm:prSet/>
      <dgm:spPr/>
      <dgm:t>
        <a:bodyPr/>
        <a:lstStyle/>
        <a:p>
          <a:endParaRPr lang="en-US" sz="200"/>
        </a:p>
      </dgm:t>
    </dgm:pt>
    <dgm:pt modelId="{2B2396A4-FEE5-284E-AA63-E3FAABB3F820}">
      <dgm:prSet phldrT="[Text]" custT="1"/>
      <dgm:spPr>
        <a:solidFill>
          <a:srgbClr val="FF6600"/>
        </a:solidFill>
      </dgm:spPr>
      <dgm:t>
        <a:bodyPr/>
        <a:lstStyle/>
        <a:p>
          <a:r>
            <a:rPr lang="en-US" sz="200" dirty="0" smtClean="0"/>
            <a:t>Seniors</a:t>
          </a:r>
          <a:endParaRPr lang="en-US" sz="200" dirty="0"/>
        </a:p>
      </dgm:t>
    </dgm:pt>
    <dgm:pt modelId="{E4553ED3-A0C4-D042-8F2F-4CBFAF5D452B}" type="parTrans" cxnId="{AA4A55B0-F1B6-8B49-BC07-4BF4AD705DED}">
      <dgm:prSet/>
      <dgm:spPr/>
      <dgm:t>
        <a:bodyPr/>
        <a:lstStyle/>
        <a:p>
          <a:endParaRPr lang="en-US" sz="200"/>
        </a:p>
      </dgm:t>
    </dgm:pt>
    <dgm:pt modelId="{4F3F3A8A-D478-E14F-A592-7991BEB0E806}" type="sibTrans" cxnId="{AA4A55B0-F1B6-8B49-BC07-4BF4AD705DED}">
      <dgm:prSet/>
      <dgm:spPr/>
      <dgm:t>
        <a:bodyPr/>
        <a:lstStyle/>
        <a:p>
          <a:endParaRPr lang="en-US" sz="200"/>
        </a:p>
      </dgm:t>
    </dgm:pt>
    <dgm:pt modelId="{58805F3E-F800-1146-94DA-D7DA7B69D3CB}">
      <dgm:prSet custT="1"/>
      <dgm:spPr>
        <a:solidFill>
          <a:schemeClr val="accent4">
            <a:lumMod val="75000"/>
          </a:schemeClr>
        </a:solidFill>
      </dgm:spPr>
      <dgm:t>
        <a:bodyPr/>
        <a:lstStyle/>
        <a:p>
          <a:r>
            <a:rPr lang="en-US" sz="200" dirty="0" smtClean="0"/>
            <a:t>Health &amp; Social Services</a:t>
          </a:r>
          <a:endParaRPr lang="en-US" sz="200" dirty="0"/>
        </a:p>
      </dgm:t>
    </dgm:pt>
    <dgm:pt modelId="{A24E0C0E-31FD-884E-9E6D-E2C77496AB8F}" type="parTrans" cxnId="{04B8BECE-CDE6-4248-920C-6F8C45C0CFDE}">
      <dgm:prSet/>
      <dgm:spPr/>
      <dgm:t>
        <a:bodyPr/>
        <a:lstStyle/>
        <a:p>
          <a:endParaRPr lang="en-US" sz="200"/>
        </a:p>
      </dgm:t>
    </dgm:pt>
    <dgm:pt modelId="{40451B63-3819-6044-8ED3-23D1728F090C}" type="sibTrans" cxnId="{04B8BECE-CDE6-4248-920C-6F8C45C0CFDE}">
      <dgm:prSet/>
      <dgm:spPr/>
      <dgm:t>
        <a:bodyPr/>
        <a:lstStyle/>
        <a:p>
          <a:endParaRPr lang="en-US" sz="200"/>
        </a:p>
      </dgm:t>
    </dgm:pt>
    <dgm:pt modelId="{23DB1D57-DD63-B34C-80D1-1A6F82480131}">
      <dgm:prSet custT="1"/>
      <dgm:spPr>
        <a:solidFill>
          <a:schemeClr val="accent4">
            <a:lumMod val="75000"/>
          </a:schemeClr>
        </a:solidFill>
      </dgm:spPr>
      <dgm:t>
        <a:bodyPr/>
        <a:lstStyle/>
        <a:p>
          <a:r>
            <a:rPr lang="en-US" sz="200" dirty="0" smtClean="0"/>
            <a:t>Trails</a:t>
          </a:r>
          <a:endParaRPr lang="en-US" sz="200" dirty="0"/>
        </a:p>
      </dgm:t>
    </dgm:pt>
    <dgm:pt modelId="{B232EB35-641A-C646-8871-403836C39547}" type="parTrans" cxnId="{96C95C45-1095-C644-9396-3D33358702E3}">
      <dgm:prSet/>
      <dgm:spPr/>
      <dgm:t>
        <a:bodyPr/>
        <a:lstStyle/>
        <a:p>
          <a:endParaRPr lang="en-US" sz="200"/>
        </a:p>
      </dgm:t>
    </dgm:pt>
    <dgm:pt modelId="{AA6AA646-CE3D-FE4C-818E-37DC089AE5B6}" type="sibTrans" cxnId="{96C95C45-1095-C644-9396-3D33358702E3}">
      <dgm:prSet/>
      <dgm:spPr/>
      <dgm:t>
        <a:bodyPr/>
        <a:lstStyle/>
        <a:p>
          <a:endParaRPr lang="en-US" sz="200"/>
        </a:p>
      </dgm:t>
    </dgm:pt>
    <dgm:pt modelId="{33F79F98-E920-5A42-AD79-A8CC40DB750A}">
      <dgm:prSet custT="1"/>
      <dgm:spPr>
        <a:solidFill>
          <a:srgbClr val="008000"/>
        </a:solidFill>
      </dgm:spPr>
      <dgm:t>
        <a:bodyPr/>
        <a:lstStyle/>
        <a:p>
          <a:r>
            <a:rPr lang="en-US" sz="200" dirty="0" smtClean="0"/>
            <a:t>Funders</a:t>
          </a:r>
          <a:endParaRPr lang="en-US" sz="200" dirty="0"/>
        </a:p>
      </dgm:t>
    </dgm:pt>
    <dgm:pt modelId="{9D04E1DE-C9CC-6248-8F44-04BA0A23D2DE}" type="parTrans" cxnId="{A8CA58FF-87D1-CB4C-884C-229FB0FBC00F}">
      <dgm:prSet/>
      <dgm:spPr/>
      <dgm:t>
        <a:bodyPr/>
        <a:lstStyle/>
        <a:p>
          <a:endParaRPr lang="en-US" sz="200"/>
        </a:p>
      </dgm:t>
    </dgm:pt>
    <dgm:pt modelId="{9D08137C-3AB8-074E-944C-20121C7595E3}" type="sibTrans" cxnId="{A8CA58FF-87D1-CB4C-884C-229FB0FBC00F}">
      <dgm:prSet/>
      <dgm:spPr/>
      <dgm:t>
        <a:bodyPr/>
        <a:lstStyle/>
        <a:p>
          <a:endParaRPr lang="en-US" sz="200"/>
        </a:p>
      </dgm:t>
    </dgm:pt>
    <dgm:pt modelId="{726E290E-F03B-9845-8D09-AE46D1D3EBE7}">
      <dgm:prSet custT="1"/>
      <dgm:spPr>
        <a:solidFill>
          <a:schemeClr val="accent4">
            <a:lumMod val="75000"/>
          </a:schemeClr>
        </a:solidFill>
      </dgm:spPr>
      <dgm:t>
        <a:bodyPr/>
        <a:lstStyle/>
        <a:p>
          <a:r>
            <a:rPr lang="en-US" sz="200" dirty="0" smtClean="0"/>
            <a:t>Sports &amp; Rec</a:t>
          </a:r>
          <a:endParaRPr lang="en-US" sz="200" dirty="0"/>
        </a:p>
      </dgm:t>
    </dgm:pt>
    <dgm:pt modelId="{6CD1E1C2-29D0-154A-AB22-E1807679EAF2}" type="parTrans" cxnId="{EEB457F6-48FC-A346-894C-21A0B7252125}">
      <dgm:prSet/>
      <dgm:spPr/>
      <dgm:t>
        <a:bodyPr/>
        <a:lstStyle/>
        <a:p>
          <a:endParaRPr lang="en-US" sz="200"/>
        </a:p>
      </dgm:t>
    </dgm:pt>
    <dgm:pt modelId="{E808DA88-0075-1642-ABC0-EB6B5586694E}" type="sibTrans" cxnId="{EEB457F6-48FC-A346-894C-21A0B7252125}">
      <dgm:prSet/>
      <dgm:spPr/>
      <dgm:t>
        <a:bodyPr/>
        <a:lstStyle/>
        <a:p>
          <a:endParaRPr lang="en-US" sz="200"/>
        </a:p>
      </dgm:t>
    </dgm:pt>
    <dgm:pt modelId="{54FA5232-3B83-734E-9FD2-3F3029F1A407}">
      <dgm:prSet custT="1"/>
      <dgm:spPr>
        <a:solidFill>
          <a:schemeClr val="accent4">
            <a:lumMod val="75000"/>
          </a:schemeClr>
        </a:solidFill>
      </dgm:spPr>
      <dgm:t>
        <a:bodyPr/>
        <a:lstStyle/>
        <a:p>
          <a:r>
            <a:rPr lang="en-US" sz="200" dirty="0" smtClean="0"/>
            <a:t>Arts, Culture, Heritage &amp; Events</a:t>
          </a:r>
          <a:endParaRPr lang="en-US" sz="200" dirty="0"/>
        </a:p>
      </dgm:t>
    </dgm:pt>
    <dgm:pt modelId="{32051303-E89A-364C-BE3C-0FAA6DBD5399}" type="parTrans" cxnId="{BA062FBA-6905-B046-A760-DDB714860301}">
      <dgm:prSet/>
      <dgm:spPr/>
      <dgm:t>
        <a:bodyPr/>
        <a:lstStyle/>
        <a:p>
          <a:endParaRPr lang="en-US" sz="200"/>
        </a:p>
      </dgm:t>
    </dgm:pt>
    <dgm:pt modelId="{86A3E6EB-AEEA-1446-AFF7-3EEB0256645E}" type="sibTrans" cxnId="{BA062FBA-6905-B046-A760-DDB714860301}">
      <dgm:prSet/>
      <dgm:spPr/>
      <dgm:t>
        <a:bodyPr/>
        <a:lstStyle/>
        <a:p>
          <a:endParaRPr lang="en-US" sz="200"/>
        </a:p>
      </dgm:t>
    </dgm:pt>
    <dgm:pt modelId="{8C69B63C-FF56-A842-BBCC-84A423F1CAF2}">
      <dgm:prSet custT="1"/>
      <dgm:spPr>
        <a:solidFill>
          <a:schemeClr val="accent4">
            <a:lumMod val="75000"/>
          </a:schemeClr>
        </a:solidFill>
      </dgm:spPr>
      <dgm:t>
        <a:bodyPr/>
        <a:lstStyle/>
        <a:p>
          <a:r>
            <a:rPr lang="en-US" sz="200" dirty="0" smtClean="0"/>
            <a:t>Business Organizations</a:t>
          </a:r>
          <a:endParaRPr lang="en-US" sz="200" dirty="0"/>
        </a:p>
      </dgm:t>
    </dgm:pt>
    <dgm:pt modelId="{97037D9C-273B-024D-95FC-EF23C8715BA6}" type="parTrans" cxnId="{9AA15A08-83D5-F94D-889E-9F3C4FBD2DB9}">
      <dgm:prSet/>
      <dgm:spPr/>
      <dgm:t>
        <a:bodyPr/>
        <a:lstStyle/>
        <a:p>
          <a:endParaRPr lang="en-US" sz="200"/>
        </a:p>
      </dgm:t>
    </dgm:pt>
    <dgm:pt modelId="{447D9908-4DB5-654C-BABE-CFF52F3CB2DA}" type="sibTrans" cxnId="{9AA15A08-83D5-F94D-889E-9F3C4FBD2DB9}">
      <dgm:prSet/>
      <dgm:spPr/>
      <dgm:t>
        <a:bodyPr/>
        <a:lstStyle/>
        <a:p>
          <a:endParaRPr lang="en-US" sz="200"/>
        </a:p>
      </dgm:t>
    </dgm:pt>
    <dgm:pt modelId="{3C019E45-7140-1646-A7DE-FC85A7E34AD0}">
      <dgm:prSet custT="1"/>
      <dgm:spPr>
        <a:solidFill>
          <a:srgbClr val="008000"/>
        </a:solidFill>
      </dgm:spPr>
      <dgm:t>
        <a:bodyPr/>
        <a:lstStyle/>
        <a:p>
          <a:r>
            <a:rPr lang="en-US" sz="200" dirty="0" smtClean="0"/>
            <a:t>Government</a:t>
          </a:r>
          <a:endParaRPr lang="en-US" sz="200" dirty="0"/>
        </a:p>
      </dgm:t>
    </dgm:pt>
    <dgm:pt modelId="{79975432-B3B8-054C-BE64-57DFC16EDBCA}" type="parTrans" cxnId="{6695D02E-FEE1-1649-8D1D-0D750F609C11}">
      <dgm:prSet/>
      <dgm:spPr/>
      <dgm:t>
        <a:bodyPr/>
        <a:lstStyle/>
        <a:p>
          <a:endParaRPr lang="en-US" sz="200"/>
        </a:p>
      </dgm:t>
    </dgm:pt>
    <dgm:pt modelId="{723D8385-8F1A-7C45-A70A-577BCD42FA30}" type="sibTrans" cxnId="{6695D02E-FEE1-1649-8D1D-0D750F609C11}">
      <dgm:prSet/>
      <dgm:spPr/>
      <dgm:t>
        <a:bodyPr/>
        <a:lstStyle/>
        <a:p>
          <a:endParaRPr lang="en-US" sz="200"/>
        </a:p>
      </dgm:t>
    </dgm:pt>
    <dgm:pt modelId="{3566AE89-BEA6-3140-94D6-F85EE36C6D30}">
      <dgm:prSet custT="1"/>
      <dgm:spPr>
        <a:solidFill>
          <a:srgbClr val="660066"/>
        </a:solidFill>
      </dgm:spPr>
      <dgm:t>
        <a:bodyPr/>
        <a:lstStyle/>
        <a:p>
          <a:r>
            <a:rPr lang="en-US" sz="200" dirty="0" smtClean="0"/>
            <a:t>Other</a:t>
          </a:r>
          <a:endParaRPr lang="en-US" sz="200" dirty="0"/>
        </a:p>
      </dgm:t>
    </dgm:pt>
    <dgm:pt modelId="{F093DA64-672C-A245-B566-A07701B72217}" type="parTrans" cxnId="{712C9259-7206-0F47-8093-6136BE4E6C89}">
      <dgm:prSet/>
      <dgm:spPr/>
      <dgm:t>
        <a:bodyPr/>
        <a:lstStyle/>
        <a:p>
          <a:endParaRPr lang="en-US" sz="200"/>
        </a:p>
      </dgm:t>
    </dgm:pt>
    <dgm:pt modelId="{8CE6ED89-197E-2847-B76F-13AB513F8A97}" type="sibTrans" cxnId="{712C9259-7206-0F47-8093-6136BE4E6C89}">
      <dgm:prSet/>
      <dgm:spPr/>
      <dgm:t>
        <a:bodyPr/>
        <a:lstStyle/>
        <a:p>
          <a:endParaRPr lang="en-US" sz="200"/>
        </a:p>
      </dgm:t>
    </dgm:pt>
    <dgm:pt modelId="{32EA5FCB-CBC0-9942-BE0E-AA8179BA1A4E}">
      <dgm:prSet custT="1"/>
      <dgm:spPr>
        <a:solidFill>
          <a:schemeClr val="accent4">
            <a:lumMod val="75000"/>
          </a:schemeClr>
        </a:solidFill>
      </dgm:spPr>
      <dgm:t>
        <a:bodyPr/>
        <a:lstStyle/>
        <a:p>
          <a:r>
            <a:rPr lang="en-US" sz="200" dirty="0" smtClean="0"/>
            <a:t>Education</a:t>
          </a:r>
          <a:endParaRPr lang="en-US" sz="200" dirty="0"/>
        </a:p>
      </dgm:t>
    </dgm:pt>
    <dgm:pt modelId="{9716AF2F-3207-EC48-B4BD-9091B03A2677}" type="parTrans" cxnId="{CC94336D-D041-EE41-9535-57A26EA89074}">
      <dgm:prSet/>
      <dgm:spPr/>
      <dgm:t>
        <a:bodyPr/>
        <a:lstStyle/>
        <a:p>
          <a:endParaRPr lang="en-US" sz="200"/>
        </a:p>
      </dgm:t>
    </dgm:pt>
    <dgm:pt modelId="{C3BC5D0C-8A24-694B-994F-AD7F83279324}" type="sibTrans" cxnId="{CC94336D-D041-EE41-9535-57A26EA89074}">
      <dgm:prSet/>
      <dgm:spPr/>
      <dgm:t>
        <a:bodyPr/>
        <a:lstStyle/>
        <a:p>
          <a:endParaRPr lang="en-US" sz="200"/>
        </a:p>
      </dgm:t>
    </dgm:pt>
    <dgm:pt modelId="{C699156C-97B7-DC4D-A174-FC90153BA831}">
      <dgm:prSet custT="1"/>
      <dgm:spPr>
        <a:solidFill>
          <a:srgbClr val="FF6600"/>
        </a:solidFill>
      </dgm:spPr>
      <dgm:t>
        <a:bodyPr/>
        <a:lstStyle/>
        <a:p>
          <a:r>
            <a:rPr lang="en-US" sz="200" dirty="0" smtClean="0"/>
            <a:t>Adults</a:t>
          </a:r>
          <a:endParaRPr lang="en-US" sz="200" dirty="0"/>
        </a:p>
      </dgm:t>
    </dgm:pt>
    <dgm:pt modelId="{422C9346-3748-9141-A61B-7816F614600D}" type="parTrans" cxnId="{5D27941B-221B-A64D-8965-997F0DDB81AA}">
      <dgm:prSet/>
      <dgm:spPr/>
      <dgm:t>
        <a:bodyPr/>
        <a:lstStyle/>
        <a:p>
          <a:endParaRPr lang="en-US" sz="200"/>
        </a:p>
      </dgm:t>
    </dgm:pt>
    <dgm:pt modelId="{87FC8CF4-5CA6-DC40-81C9-3364560CA259}" type="sibTrans" cxnId="{5D27941B-221B-A64D-8965-997F0DDB81AA}">
      <dgm:prSet/>
      <dgm:spPr/>
      <dgm:t>
        <a:bodyPr/>
        <a:lstStyle/>
        <a:p>
          <a:endParaRPr lang="en-US" sz="200"/>
        </a:p>
      </dgm:t>
    </dgm:pt>
    <dgm:pt modelId="{15FC66E0-4D34-DB44-8DFD-548ACD369DEB}" type="pres">
      <dgm:prSet presAssocID="{15D2AB22-7F9E-8B46-8B4F-471327E844F7}" presName="cycle" presStyleCnt="0">
        <dgm:presLayoutVars>
          <dgm:chMax val="1"/>
          <dgm:dir/>
          <dgm:animLvl val="ctr"/>
          <dgm:resizeHandles val="exact"/>
        </dgm:presLayoutVars>
      </dgm:prSet>
      <dgm:spPr/>
      <dgm:t>
        <a:bodyPr/>
        <a:lstStyle/>
        <a:p>
          <a:endParaRPr lang="en-US"/>
        </a:p>
      </dgm:t>
    </dgm:pt>
    <dgm:pt modelId="{B088A460-31CB-3B4E-A3C8-E6A5E32AA981}" type="pres">
      <dgm:prSet presAssocID="{65FE677B-B18F-6547-89D9-1BB34513406C}" presName="centerShape" presStyleLbl="node0" presStyleIdx="0" presStyleCnt="1"/>
      <dgm:spPr/>
      <dgm:t>
        <a:bodyPr/>
        <a:lstStyle/>
        <a:p>
          <a:endParaRPr lang="en-US"/>
        </a:p>
      </dgm:t>
    </dgm:pt>
    <dgm:pt modelId="{62241AF7-8FFE-6F46-B3F3-D298C34D3FAF}" type="pres">
      <dgm:prSet presAssocID="{5748D15D-A6B6-DA4A-A00E-2DDE19B8FB16}" presName="parTrans" presStyleLbl="bgSibTrans2D1" presStyleIdx="0" presStyleCnt="13"/>
      <dgm:spPr/>
      <dgm:t>
        <a:bodyPr/>
        <a:lstStyle/>
        <a:p>
          <a:endParaRPr lang="en-US"/>
        </a:p>
      </dgm:t>
    </dgm:pt>
    <dgm:pt modelId="{0DDE6B0B-976C-8D49-9212-CAB9F80F2BE8}" type="pres">
      <dgm:prSet presAssocID="{EC27C349-BA39-3545-B890-A1A7894E0FBE}" presName="node" presStyleLbl="node1" presStyleIdx="0" presStyleCnt="13">
        <dgm:presLayoutVars>
          <dgm:bulletEnabled val="1"/>
        </dgm:presLayoutVars>
      </dgm:prSet>
      <dgm:spPr/>
      <dgm:t>
        <a:bodyPr/>
        <a:lstStyle/>
        <a:p>
          <a:endParaRPr lang="en-US"/>
        </a:p>
      </dgm:t>
    </dgm:pt>
    <dgm:pt modelId="{451F1ACA-5E55-724E-B59F-43C420AD7F16}" type="pres">
      <dgm:prSet presAssocID="{B552999C-C382-8B4E-A2F5-2C00DC7D5368}" presName="parTrans" presStyleLbl="bgSibTrans2D1" presStyleIdx="1" presStyleCnt="13"/>
      <dgm:spPr/>
      <dgm:t>
        <a:bodyPr/>
        <a:lstStyle/>
        <a:p>
          <a:endParaRPr lang="en-US"/>
        </a:p>
      </dgm:t>
    </dgm:pt>
    <dgm:pt modelId="{23D9D234-2421-B44B-944C-38B1FE4F0878}" type="pres">
      <dgm:prSet presAssocID="{B8E2F4ED-B6A7-0247-9B88-223DCDBCC0EC}" presName="node" presStyleLbl="node1" presStyleIdx="1" presStyleCnt="13">
        <dgm:presLayoutVars>
          <dgm:bulletEnabled val="1"/>
        </dgm:presLayoutVars>
      </dgm:prSet>
      <dgm:spPr/>
      <dgm:t>
        <a:bodyPr/>
        <a:lstStyle/>
        <a:p>
          <a:endParaRPr lang="en-US"/>
        </a:p>
      </dgm:t>
    </dgm:pt>
    <dgm:pt modelId="{FE7B7686-F393-E848-B154-6CECC822917F}" type="pres">
      <dgm:prSet presAssocID="{422C9346-3748-9141-A61B-7816F614600D}" presName="parTrans" presStyleLbl="bgSibTrans2D1" presStyleIdx="2" presStyleCnt="13"/>
      <dgm:spPr/>
      <dgm:t>
        <a:bodyPr/>
        <a:lstStyle/>
        <a:p>
          <a:endParaRPr lang="en-US"/>
        </a:p>
      </dgm:t>
    </dgm:pt>
    <dgm:pt modelId="{3999257B-E218-A94E-89D7-E91444853302}" type="pres">
      <dgm:prSet presAssocID="{C699156C-97B7-DC4D-A174-FC90153BA831}" presName="node" presStyleLbl="node1" presStyleIdx="2" presStyleCnt="13">
        <dgm:presLayoutVars>
          <dgm:bulletEnabled val="1"/>
        </dgm:presLayoutVars>
      </dgm:prSet>
      <dgm:spPr/>
      <dgm:t>
        <a:bodyPr/>
        <a:lstStyle/>
        <a:p>
          <a:endParaRPr lang="en-US"/>
        </a:p>
      </dgm:t>
    </dgm:pt>
    <dgm:pt modelId="{532761E1-A82C-D146-9817-6C4707F0AFAD}" type="pres">
      <dgm:prSet presAssocID="{E4553ED3-A0C4-D042-8F2F-4CBFAF5D452B}" presName="parTrans" presStyleLbl="bgSibTrans2D1" presStyleIdx="3" presStyleCnt="13"/>
      <dgm:spPr/>
      <dgm:t>
        <a:bodyPr/>
        <a:lstStyle/>
        <a:p>
          <a:endParaRPr lang="en-US"/>
        </a:p>
      </dgm:t>
    </dgm:pt>
    <dgm:pt modelId="{6684D67A-F81D-FF45-B164-1B667365804A}" type="pres">
      <dgm:prSet presAssocID="{2B2396A4-FEE5-284E-AA63-E3FAABB3F820}" presName="node" presStyleLbl="node1" presStyleIdx="3" presStyleCnt="13">
        <dgm:presLayoutVars>
          <dgm:bulletEnabled val="1"/>
        </dgm:presLayoutVars>
      </dgm:prSet>
      <dgm:spPr/>
      <dgm:t>
        <a:bodyPr/>
        <a:lstStyle/>
        <a:p>
          <a:endParaRPr lang="en-US"/>
        </a:p>
      </dgm:t>
    </dgm:pt>
    <dgm:pt modelId="{891E69A4-5943-FB4C-8999-75A78CFB8709}" type="pres">
      <dgm:prSet presAssocID="{A24E0C0E-31FD-884E-9E6D-E2C77496AB8F}" presName="parTrans" presStyleLbl="bgSibTrans2D1" presStyleIdx="4" presStyleCnt="13"/>
      <dgm:spPr/>
      <dgm:t>
        <a:bodyPr/>
        <a:lstStyle/>
        <a:p>
          <a:endParaRPr lang="en-US"/>
        </a:p>
      </dgm:t>
    </dgm:pt>
    <dgm:pt modelId="{DA5BC75F-0569-C44D-9FC5-E86878073406}" type="pres">
      <dgm:prSet presAssocID="{58805F3E-F800-1146-94DA-D7DA7B69D3CB}" presName="node" presStyleLbl="node1" presStyleIdx="4" presStyleCnt="13">
        <dgm:presLayoutVars>
          <dgm:bulletEnabled val="1"/>
        </dgm:presLayoutVars>
      </dgm:prSet>
      <dgm:spPr/>
      <dgm:t>
        <a:bodyPr/>
        <a:lstStyle/>
        <a:p>
          <a:endParaRPr lang="en-US"/>
        </a:p>
      </dgm:t>
    </dgm:pt>
    <dgm:pt modelId="{8E12CD99-96F9-8849-856E-AD61075CB89D}" type="pres">
      <dgm:prSet presAssocID="{32051303-E89A-364C-BE3C-0FAA6DBD5399}" presName="parTrans" presStyleLbl="bgSibTrans2D1" presStyleIdx="5" presStyleCnt="13"/>
      <dgm:spPr/>
      <dgm:t>
        <a:bodyPr/>
        <a:lstStyle/>
        <a:p>
          <a:endParaRPr lang="en-US"/>
        </a:p>
      </dgm:t>
    </dgm:pt>
    <dgm:pt modelId="{14DF608F-0DC2-D24D-A3C5-03879A93E28B}" type="pres">
      <dgm:prSet presAssocID="{54FA5232-3B83-734E-9FD2-3F3029F1A407}" presName="node" presStyleLbl="node1" presStyleIdx="5" presStyleCnt="13">
        <dgm:presLayoutVars>
          <dgm:bulletEnabled val="1"/>
        </dgm:presLayoutVars>
      </dgm:prSet>
      <dgm:spPr/>
      <dgm:t>
        <a:bodyPr/>
        <a:lstStyle/>
        <a:p>
          <a:endParaRPr lang="en-US"/>
        </a:p>
      </dgm:t>
    </dgm:pt>
    <dgm:pt modelId="{AF359D75-217E-3C48-BC9F-BA27877D367D}" type="pres">
      <dgm:prSet presAssocID="{6CD1E1C2-29D0-154A-AB22-E1807679EAF2}" presName="parTrans" presStyleLbl="bgSibTrans2D1" presStyleIdx="6" presStyleCnt="13"/>
      <dgm:spPr/>
      <dgm:t>
        <a:bodyPr/>
        <a:lstStyle/>
        <a:p>
          <a:endParaRPr lang="en-US"/>
        </a:p>
      </dgm:t>
    </dgm:pt>
    <dgm:pt modelId="{06321C52-F56E-2746-8480-0531DEE0FF7C}" type="pres">
      <dgm:prSet presAssocID="{726E290E-F03B-9845-8D09-AE46D1D3EBE7}" presName="node" presStyleLbl="node1" presStyleIdx="6" presStyleCnt="13">
        <dgm:presLayoutVars>
          <dgm:bulletEnabled val="1"/>
        </dgm:presLayoutVars>
      </dgm:prSet>
      <dgm:spPr/>
      <dgm:t>
        <a:bodyPr/>
        <a:lstStyle/>
        <a:p>
          <a:endParaRPr lang="en-US"/>
        </a:p>
      </dgm:t>
    </dgm:pt>
    <dgm:pt modelId="{7E4033A1-2798-F24F-B96C-77F60811AD07}" type="pres">
      <dgm:prSet presAssocID="{B232EB35-641A-C646-8871-403836C39547}" presName="parTrans" presStyleLbl="bgSibTrans2D1" presStyleIdx="7" presStyleCnt="13"/>
      <dgm:spPr/>
      <dgm:t>
        <a:bodyPr/>
        <a:lstStyle/>
        <a:p>
          <a:endParaRPr lang="en-US"/>
        </a:p>
      </dgm:t>
    </dgm:pt>
    <dgm:pt modelId="{53C34780-C390-7F48-8620-1EEBCD68FE1E}" type="pres">
      <dgm:prSet presAssocID="{23DB1D57-DD63-B34C-80D1-1A6F82480131}" presName="node" presStyleLbl="node1" presStyleIdx="7" presStyleCnt="13">
        <dgm:presLayoutVars>
          <dgm:bulletEnabled val="1"/>
        </dgm:presLayoutVars>
      </dgm:prSet>
      <dgm:spPr/>
      <dgm:t>
        <a:bodyPr/>
        <a:lstStyle/>
        <a:p>
          <a:endParaRPr lang="en-US"/>
        </a:p>
      </dgm:t>
    </dgm:pt>
    <dgm:pt modelId="{3346063D-273F-9E47-9511-315D5F06FCC9}" type="pres">
      <dgm:prSet presAssocID="{9716AF2F-3207-EC48-B4BD-9091B03A2677}" presName="parTrans" presStyleLbl="bgSibTrans2D1" presStyleIdx="8" presStyleCnt="13"/>
      <dgm:spPr/>
      <dgm:t>
        <a:bodyPr/>
        <a:lstStyle/>
        <a:p>
          <a:endParaRPr lang="en-US"/>
        </a:p>
      </dgm:t>
    </dgm:pt>
    <dgm:pt modelId="{94DF5AB1-5FD9-4545-8FE2-D97E2A6235F3}" type="pres">
      <dgm:prSet presAssocID="{32EA5FCB-CBC0-9942-BE0E-AA8179BA1A4E}" presName="node" presStyleLbl="node1" presStyleIdx="8" presStyleCnt="13">
        <dgm:presLayoutVars>
          <dgm:bulletEnabled val="1"/>
        </dgm:presLayoutVars>
      </dgm:prSet>
      <dgm:spPr/>
      <dgm:t>
        <a:bodyPr/>
        <a:lstStyle/>
        <a:p>
          <a:endParaRPr lang="en-US"/>
        </a:p>
      </dgm:t>
    </dgm:pt>
    <dgm:pt modelId="{0B3E4CFD-0B22-2D46-82AD-E66D0DA3F087}" type="pres">
      <dgm:prSet presAssocID="{97037D9C-273B-024D-95FC-EF23C8715BA6}" presName="parTrans" presStyleLbl="bgSibTrans2D1" presStyleIdx="9" presStyleCnt="13"/>
      <dgm:spPr/>
      <dgm:t>
        <a:bodyPr/>
        <a:lstStyle/>
        <a:p>
          <a:endParaRPr lang="en-US"/>
        </a:p>
      </dgm:t>
    </dgm:pt>
    <dgm:pt modelId="{331A16F0-40D4-C649-A3CC-ABDF496A02B3}" type="pres">
      <dgm:prSet presAssocID="{8C69B63C-FF56-A842-BBCC-84A423F1CAF2}" presName="node" presStyleLbl="node1" presStyleIdx="9" presStyleCnt="13">
        <dgm:presLayoutVars>
          <dgm:bulletEnabled val="1"/>
        </dgm:presLayoutVars>
      </dgm:prSet>
      <dgm:spPr/>
      <dgm:t>
        <a:bodyPr/>
        <a:lstStyle/>
        <a:p>
          <a:endParaRPr lang="en-US"/>
        </a:p>
      </dgm:t>
    </dgm:pt>
    <dgm:pt modelId="{80E41B89-4850-6F48-9839-57E79B975DB5}" type="pres">
      <dgm:prSet presAssocID="{79975432-B3B8-054C-BE64-57DFC16EDBCA}" presName="parTrans" presStyleLbl="bgSibTrans2D1" presStyleIdx="10" presStyleCnt="13"/>
      <dgm:spPr/>
      <dgm:t>
        <a:bodyPr/>
        <a:lstStyle/>
        <a:p>
          <a:endParaRPr lang="en-US"/>
        </a:p>
      </dgm:t>
    </dgm:pt>
    <dgm:pt modelId="{5CCC8F95-CA33-AE49-8A52-7C56715DEFFA}" type="pres">
      <dgm:prSet presAssocID="{3C019E45-7140-1646-A7DE-FC85A7E34AD0}" presName="node" presStyleLbl="node1" presStyleIdx="10" presStyleCnt="13">
        <dgm:presLayoutVars>
          <dgm:bulletEnabled val="1"/>
        </dgm:presLayoutVars>
      </dgm:prSet>
      <dgm:spPr/>
      <dgm:t>
        <a:bodyPr/>
        <a:lstStyle/>
        <a:p>
          <a:endParaRPr lang="en-US"/>
        </a:p>
      </dgm:t>
    </dgm:pt>
    <dgm:pt modelId="{05D6B887-FFB6-314D-A2E5-52967E7ADBDA}" type="pres">
      <dgm:prSet presAssocID="{9D04E1DE-C9CC-6248-8F44-04BA0A23D2DE}" presName="parTrans" presStyleLbl="bgSibTrans2D1" presStyleIdx="11" presStyleCnt="13"/>
      <dgm:spPr/>
      <dgm:t>
        <a:bodyPr/>
        <a:lstStyle/>
        <a:p>
          <a:endParaRPr lang="en-US"/>
        </a:p>
      </dgm:t>
    </dgm:pt>
    <dgm:pt modelId="{57E8E89C-C60E-6F44-953B-0C0C5EFBE811}" type="pres">
      <dgm:prSet presAssocID="{33F79F98-E920-5A42-AD79-A8CC40DB750A}" presName="node" presStyleLbl="node1" presStyleIdx="11" presStyleCnt="13">
        <dgm:presLayoutVars>
          <dgm:bulletEnabled val="1"/>
        </dgm:presLayoutVars>
      </dgm:prSet>
      <dgm:spPr/>
      <dgm:t>
        <a:bodyPr/>
        <a:lstStyle/>
        <a:p>
          <a:endParaRPr lang="en-US"/>
        </a:p>
      </dgm:t>
    </dgm:pt>
    <dgm:pt modelId="{2D35AE4D-0019-4F4D-9877-F2800D39F3AC}" type="pres">
      <dgm:prSet presAssocID="{F093DA64-672C-A245-B566-A07701B72217}" presName="parTrans" presStyleLbl="bgSibTrans2D1" presStyleIdx="12" presStyleCnt="13"/>
      <dgm:spPr/>
      <dgm:t>
        <a:bodyPr/>
        <a:lstStyle/>
        <a:p>
          <a:endParaRPr lang="en-US"/>
        </a:p>
      </dgm:t>
    </dgm:pt>
    <dgm:pt modelId="{A611DD34-DAE3-0F4E-9F54-947F1ACC1921}" type="pres">
      <dgm:prSet presAssocID="{3566AE89-BEA6-3140-94D6-F85EE36C6D30}" presName="node" presStyleLbl="node1" presStyleIdx="12" presStyleCnt="13">
        <dgm:presLayoutVars>
          <dgm:bulletEnabled val="1"/>
        </dgm:presLayoutVars>
      </dgm:prSet>
      <dgm:spPr/>
      <dgm:t>
        <a:bodyPr/>
        <a:lstStyle/>
        <a:p>
          <a:endParaRPr lang="en-US"/>
        </a:p>
      </dgm:t>
    </dgm:pt>
  </dgm:ptLst>
  <dgm:cxnLst>
    <dgm:cxn modelId="{9A64743A-5366-0549-8599-62CD449F0D9D}" type="presOf" srcId="{F093DA64-672C-A245-B566-A07701B72217}" destId="{2D35AE4D-0019-4F4D-9877-F2800D39F3AC}" srcOrd="0" destOrd="0" presId="urn:microsoft.com/office/officeart/2005/8/layout/radial4"/>
    <dgm:cxn modelId="{12713D58-5BAF-CF47-B7BD-984A9D385B01}" type="presOf" srcId="{3C019E45-7140-1646-A7DE-FC85A7E34AD0}" destId="{5CCC8F95-CA33-AE49-8A52-7C56715DEFFA}" srcOrd="0" destOrd="0" presId="urn:microsoft.com/office/officeart/2005/8/layout/radial4"/>
    <dgm:cxn modelId="{96C95C45-1095-C644-9396-3D33358702E3}" srcId="{65FE677B-B18F-6547-89D9-1BB34513406C}" destId="{23DB1D57-DD63-B34C-80D1-1A6F82480131}" srcOrd="7" destOrd="0" parTransId="{B232EB35-641A-C646-8871-403836C39547}" sibTransId="{AA6AA646-CE3D-FE4C-818E-37DC089AE5B6}"/>
    <dgm:cxn modelId="{A8CA58FF-87D1-CB4C-884C-229FB0FBC00F}" srcId="{65FE677B-B18F-6547-89D9-1BB34513406C}" destId="{33F79F98-E920-5A42-AD79-A8CC40DB750A}" srcOrd="11" destOrd="0" parTransId="{9D04E1DE-C9CC-6248-8F44-04BA0A23D2DE}" sibTransId="{9D08137C-3AB8-074E-944C-20121C7595E3}"/>
    <dgm:cxn modelId="{0EA92FCC-9BD4-F541-8F12-8F6D341E1632}" type="presOf" srcId="{8C69B63C-FF56-A842-BBCC-84A423F1CAF2}" destId="{331A16F0-40D4-C649-A3CC-ABDF496A02B3}" srcOrd="0" destOrd="0" presId="urn:microsoft.com/office/officeart/2005/8/layout/radial4"/>
    <dgm:cxn modelId="{C308D82B-BAD3-2440-8889-B8078F0DC694}" type="presOf" srcId="{B552999C-C382-8B4E-A2F5-2C00DC7D5368}" destId="{451F1ACA-5E55-724E-B59F-43C420AD7F16}" srcOrd="0" destOrd="0" presId="urn:microsoft.com/office/officeart/2005/8/layout/radial4"/>
    <dgm:cxn modelId="{222446F9-A707-1446-934A-05AA99081148}" type="presOf" srcId="{E4553ED3-A0C4-D042-8F2F-4CBFAF5D452B}" destId="{532761E1-A82C-D146-9817-6C4707F0AFAD}" srcOrd="0" destOrd="0" presId="urn:microsoft.com/office/officeart/2005/8/layout/radial4"/>
    <dgm:cxn modelId="{E39C38EA-E620-674A-8CD6-D7F220DC5A8D}" type="presOf" srcId="{726E290E-F03B-9845-8D09-AE46D1D3EBE7}" destId="{06321C52-F56E-2746-8480-0531DEE0FF7C}" srcOrd="0" destOrd="0" presId="urn:microsoft.com/office/officeart/2005/8/layout/radial4"/>
    <dgm:cxn modelId="{36DE0735-5D64-E541-A785-6B7DA86BBF91}" type="presOf" srcId="{5748D15D-A6B6-DA4A-A00E-2DDE19B8FB16}" destId="{62241AF7-8FFE-6F46-B3F3-D298C34D3FAF}" srcOrd="0" destOrd="0" presId="urn:microsoft.com/office/officeart/2005/8/layout/radial4"/>
    <dgm:cxn modelId="{663D0A5D-D504-2942-AB0C-796C9D99FD0D}" type="presOf" srcId="{9D04E1DE-C9CC-6248-8F44-04BA0A23D2DE}" destId="{05D6B887-FFB6-314D-A2E5-52967E7ADBDA}" srcOrd="0" destOrd="0" presId="urn:microsoft.com/office/officeart/2005/8/layout/radial4"/>
    <dgm:cxn modelId="{97B13386-113B-034F-BAE0-8B84BC225258}" type="presOf" srcId="{23DB1D57-DD63-B34C-80D1-1A6F82480131}" destId="{53C34780-C390-7F48-8620-1EEBCD68FE1E}" srcOrd="0" destOrd="0" presId="urn:microsoft.com/office/officeart/2005/8/layout/radial4"/>
    <dgm:cxn modelId="{981C3099-0317-3C4B-9F45-7CB72984999E}" type="presOf" srcId="{9716AF2F-3207-EC48-B4BD-9091B03A2677}" destId="{3346063D-273F-9E47-9511-315D5F06FCC9}" srcOrd="0" destOrd="0" presId="urn:microsoft.com/office/officeart/2005/8/layout/radial4"/>
    <dgm:cxn modelId="{6695D02E-FEE1-1649-8D1D-0D750F609C11}" srcId="{65FE677B-B18F-6547-89D9-1BB34513406C}" destId="{3C019E45-7140-1646-A7DE-FC85A7E34AD0}" srcOrd="10" destOrd="0" parTransId="{79975432-B3B8-054C-BE64-57DFC16EDBCA}" sibTransId="{723D8385-8F1A-7C45-A70A-577BCD42FA30}"/>
    <dgm:cxn modelId="{000FB93C-AFD1-1442-BF81-95140B063E97}" srcId="{15D2AB22-7F9E-8B46-8B4F-471327E844F7}" destId="{65FE677B-B18F-6547-89D9-1BB34513406C}" srcOrd="0" destOrd="0" parTransId="{AB512D48-E5D2-C345-ADFD-368B9004F2B0}" sibTransId="{BD23D2B4-08CA-704B-B294-D7B6A8B1D0B8}"/>
    <dgm:cxn modelId="{9E5F1DD0-1E52-494E-99ED-C44C6C65DA40}" type="presOf" srcId="{58805F3E-F800-1146-94DA-D7DA7B69D3CB}" destId="{DA5BC75F-0569-C44D-9FC5-E86878073406}" srcOrd="0" destOrd="0" presId="urn:microsoft.com/office/officeart/2005/8/layout/radial4"/>
    <dgm:cxn modelId="{5D27941B-221B-A64D-8965-997F0DDB81AA}" srcId="{65FE677B-B18F-6547-89D9-1BB34513406C}" destId="{C699156C-97B7-DC4D-A174-FC90153BA831}" srcOrd="2" destOrd="0" parTransId="{422C9346-3748-9141-A61B-7816F614600D}" sibTransId="{87FC8CF4-5CA6-DC40-81C9-3364560CA259}"/>
    <dgm:cxn modelId="{1FD3DE77-A6EA-5F4A-B014-88F8C7BD17B2}" type="presOf" srcId="{3566AE89-BEA6-3140-94D6-F85EE36C6D30}" destId="{A611DD34-DAE3-0F4E-9F54-947F1ACC1921}" srcOrd="0" destOrd="0" presId="urn:microsoft.com/office/officeart/2005/8/layout/radial4"/>
    <dgm:cxn modelId="{04B8BECE-CDE6-4248-920C-6F8C45C0CFDE}" srcId="{65FE677B-B18F-6547-89D9-1BB34513406C}" destId="{58805F3E-F800-1146-94DA-D7DA7B69D3CB}" srcOrd="4" destOrd="0" parTransId="{A24E0C0E-31FD-884E-9E6D-E2C77496AB8F}" sibTransId="{40451B63-3819-6044-8ED3-23D1728F090C}"/>
    <dgm:cxn modelId="{4B2C1F7E-4C3D-E14A-8B5F-06EA5B662E57}" type="presOf" srcId="{65FE677B-B18F-6547-89D9-1BB34513406C}" destId="{B088A460-31CB-3B4E-A3C8-E6A5E32AA981}" srcOrd="0" destOrd="0" presId="urn:microsoft.com/office/officeart/2005/8/layout/radial4"/>
    <dgm:cxn modelId="{7ED4A4FD-7310-2747-8709-34F908136271}" type="presOf" srcId="{EC27C349-BA39-3545-B890-A1A7894E0FBE}" destId="{0DDE6B0B-976C-8D49-9212-CAB9F80F2BE8}" srcOrd="0" destOrd="0" presId="urn:microsoft.com/office/officeart/2005/8/layout/radial4"/>
    <dgm:cxn modelId="{4E629742-D932-8345-B92C-FFBD0895E4DD}" type="presOf" srcId="{97037D9C-273B-024D-95FC-EF23C8715BA6}" destId="{0B3E4CFD-0B22-2D46-82AD-E66D0DA3F087}" srcOrd="0" destOrd="0" presId="urn:microsoft.com/office/officeart/2005/8/layout/radial4"/>
    <dgm:cxn modelId="{BA062FBA-6905-B046-A760-DDB714860301}" srcId="{65FE677B-B18F-6547-89D9-1BB34513406C}" destId="{54FA5232-3B83-734E-9FD2-3F3029F1A407}" srcOrd="5" destOrd="0" parTransId="{32051303-E89A-364C-BE3C-0FAA6DBD5399}" sibTransId="{86A3E6EB-AEEA-1446-AFF7-3EEB0256645E}"/>
    <dgm:cxn modelId="{EE6A12E7-F0EC-FD40-914D-1816A4AA58C3}" type="presOf" srcId="{B232EB35-641A-C646-8871-403836C39547}" destId="{7E4033A1-2798-F24F-B96C-77F60811AD07}" srcOrd="0" destOrd="0" presId="urn:microsoft.com/office/officeart/2005/8/layout/radial4"/>
    <dgm:cxn modelId="{8A018A20-88A5-0A4D-B1AB-BDA9DC3BAF48}" type="presOf" srcId="{C699156C-97B7-DC4D-A174-FC90153BA831}" destId="{3999257B-E218-A94E-89D7-E91444853302}" srcOrd="0" destOrd="0" presId="urn:microsoft.com/office/officeart/2005/8/layout/radial4"/>
    <dgm:cxn modelId="{61448D9A-D205-4843-9E16-0BF43B2AFE2C}" type="presOf" srcId="{2B2396A4-FEE5-284E-AA63-E3FAABB3F820}" destId="{6684D67A-F81D-FF45-B164-1B667365804A}" srcOrd="0" destOrd="0" presId="urn:microsoft.com/office/officeart/2005/8/layout/radial4"/>
    <dgm:cxn modelId="{CF324BC9-318D-4548-9DF4-38628EED41D1}" type="presOf" srcId="{15D2AB22-7F9E-8B46-8B4F-471327E844F7}" destId="{15FC66E0-4D34-DB44-8DFD-548ACD369DEB}" srcOrd="0" destOrd="0" presId="urn:microsoft.com/office/officeart/2005/8/layout/radial4"/>
    <dgm:cxn modelId="{DBB5B2CA-9F72-A74D-B2A3-44D4305E32B7}" type="presOf" srcId="{422C9346-3748-9141-A61B-7816F614600D}" destId="{FE7B7686-F393-E848-B154-6CECC822917F}" srcOrd="0" destOrd="0" presId="urn:microsoft.com/office/officeart/2005/8/layout/radial4"/>
    <dgm:cxn modelId="{3525D883-435A-A44C-BA2C-8B196ABEBBB9}" type="presOf" srcId="{54FA5232-3B83-734E-9FD2-3F3029F1A407}" destId="{14DF608F-0DC2-D24D-A3C5-03879A93E28B}" srcOrd="0" destOrd="0" presId="urn:microsoft.com/office/officeart/2005/8/layout/radial4"/>
    <dgm:cxn modelId="{EEB457F6-48FC-A346-894C-21A0B7252125}" srcId="{65FE677B-B18F-6547-89D9-1BB34513406C}" destId="{726E290E-F03B-9845-8D09-AE46D1D3EBE7}" srcOrd="6" destOrd="0" parTransId="{6CD1E1C2-29D0-154A-AB22-E1807679EAF2}" sibTransId="{E808DA88-0075-1642-ABC0-EB6B5586694E}"/>
    <dgm:cxn modelId="{5558CB98-74C7-914A-95D1-339EDC09EB4D}" srcId="{65FE677B-B18F-6547-89D9-1BB34513406C}" destId="{B8E2F4ED-B6A7-0247-9B88-223DCDBCC0EC}" srcOrd="1" destOrd="0" parTransId="{B552999C-C382-8B4E-A2F5-2C00DC7D5368}" sibTransId="{4CA3D5A2-C6CF-3A4E-9B1E-15DDE1042F69}"/>
    <dgm:cxn modelId="{95A0BFC5-0B9B-944F-98CD-4F3F72C38BB3}" type="presOf" srcId="{32EA5FCB-CBC0-9942-BE0E-AA8179BA1A4E}" destId="{94DF5AB1-5FD9-4545-8FE2-D97E2A6235F3}" srcOrd="0" destOrd="0" presId="urn:microsoft.com/office/officeart/2005/8/layout/radial4"/>
    <dgm:cxn modelId="{CC94336D-D041-EE41-9535-57A26EA89074}" srcId="{65FE677B-B18F-6547-89D9-1BB34513406C}" destId="{32EA5FCB-CBC0-9942-BE0E-AA8179BA1A4E}" srcOrd="8" destOrd="0" parTransId="{9716AF2F-3207-EC48-B4BD-9091B03A2677}" sibTransId="{C3BC5D0C-8A24-694B-994F-AD7F83279324}"/>
    <dgm:cxn modelId="{9563B66F-6978-E246-BF05-0D8301F8BDE0}" type="presOf" srcId="{79975432-B3B8-054C-BE64-57DFC16EDBCA}" destId="{80E41B89-4850-6F48-9839-57E79B975DB5}" srcOrd="0" destOrd="0" presId="urn:microsoft.com/office/officeart/2005/8/layout/radial4"/>
    <dgm:cxn modelId="{696AA52B-0774-4F45-9E72-B6F7AB25B7CF}" srcId="{65FE677B-B18F-6547-89D9-1BB34513406C}" destId="{EC27C349-BA39-3545-B890-A1A7894E0FBE}" srcOrd="0" destOrd="0" parTransId="{5748D15D-A6B6-DA4A-A00E-2DDE19B8FB16}" sibTransId="{8DDF7A70-73D1-4D43-85ED-C44A8F44CEF5}"/>
    <dgm:cxn modelId="{9C7D0355-CE1A-2145-A476-3C055CD61112}" type="presOf" srcId="{6CD1E1C2-29D0-154A-AB22-E1807679EAF2}" destId="{AF359D75-217E-3C48-BC9F-BA27877D367D}" srcOrd="0" destOrd="0" presId="urn:microsoft.com/office/officeart/2005/8/layout/radial4"/>
    <dgm:cxn modelId="{AA4A55B0-F1B6-8B49-BC07-4BF4AD705DED}" srcId="{65FE677B-B18F-6547-89D9-1BB34513406C}" destId="{2B2396A4-FEE5-284E-AA63-E3FAABB3F820}" srcOrd="3" destOrd="0" parTransId="{E4553ED3-A0C4-D042-8F2F-4CBFAF5D452B}" sibTransId="{4F3F3A8A-D478-E14F-A592-7991BEB0E806}"/>
    <dgm:cxn modelId="{9CEAB63E-64C8-DE4C-BF61-583EACC52207}" type="presOf" srcId="{A24E0C0E-31FD-884E-9E6D-E2C77496AB8F}" destId="{891E69A4-5943-FB4C-8999-75A78CFB8709}" srcOrd="0" destOrd="0" presId="urn:microsoft.com/office/officeart/2005/8/layout/radial4"/>
    <dgm:cxn modelId="{B3AD5FCE-075F-0F4A-9884-76B95C787E86}" type="presOf" srcId="{B8E2F4ED-B6A7-0247-9B88-223DCDBCC0EC}" destId="{23D9D234-2421-B44B-944C-38B1FE4F0878}" srcOrd="0" destOrd="0" presId="urn:microsoft.com/office/officeart/2005/8/layout/radial4"/>
    <dgm:cxn modelId="{C23FA8AD-932E-DF47-91A4-99D10F38C142}" type="presOf" srcId="{33F79F98-E920-5A42-AD79-A8CC40DB750A}" destId="{57E8E89C-C60E-6F44-953B-0C0C5EFBE811}" srcOrd="0" destOrd="0" presId="urn:microsoft.com/office/officeart/2005/8/layout/radial4"/>
    <dgm:cxn modelId="{9AA15A08-83D5-F94D-889E-9F3C4FBD2DB9}" srcId="{65FE677B-B18F-6547-89D9-1BB34513406C}" destId="{8C69B63C-FF56-A842-BBCC-84A423F1CAF2}" srcOrd="9" destOrd="0" parTransId="{97037D9C-273B-024D-95FC-EF23C8715BA6}" sibTransId="{447D9908-4DB5-654C-BABE-CFF52F3CB2DA}"/>
    <dgm:cxn modelId="{1442B7C5-FBCF-8649-8AB2-2E4C7497464E}" type="presOf" srcId="{32051303-E89A-364C-BE3C-0FAA6DBD5399}" destId="{8E12CD99-96F9-8849-856E-AD61075CB89D}" srcOrd="0" destOrd="0" presId="urn:microsoft.com/office/officeart/2005/8/layout/radial4"/>
    <dgm:cxn modelId="{712C9259-7206-0F47-8093-6136BE4E6C89}" srcId="{65FE677B-B18F-6547-89D9-1BB34513406C}" destId="{3566AE89-BEA6-3140-94D6-F85EE36C6D30}" srcOrd="12" destOrd="0" parTransId="{F093DA64-672C-A245-B566-A07701B72217}" sibTransId="{8CE6ED89-197E-2847-B76F-13AB513F8A97}"/>
    <dgm:cxn modelId="{0F02346A-8529-1441-89EF-18DBD6AF02D4}" type="presParOf" srcId="{15FC66E0-4D34-DB44-8DFD-548ACD369DEB}" destId="{B088A460-31CB-3B4E-A3C8-E6A5E32AA981}" srcOrd="0" destOrd="0" presId="urn:microsoft.com/office/officeart/2005/8/layout/radial4"/>
    <dgm:cxn modelId="{35377EF0-5AB1-3D4F-B206-F9A083D07125}" type="presParOf" srcId="{15FC66E0-4D34-DB44-8DFD-548ACD369DEB}" destId="{62241AF7-8FFE-6F46-B3F3-D298C34D3FAF}" srcOrd="1" destOrd="0" presId="urn:microsoft.com/office/officeart/2005/8/layout/radial4"/>
    <dgm:cxn modelId="{C5397704-6150-964E-9ABD-EAD507E15A90}" type="presParOf" srcId="{15FC66E0-4D34-DB44-8DFD-548ACD369DEB}" destId="{0DDE6B0B-976C-8D49-9212-CAB9F80F2BE8}" srcOrd="2" destOrd="0" presId="urn:microsoft.com/office/officeart/2005/8/layout/radial4"/>
    <dgm:cxn modelId="{E5554EE4-E211-F944-AA5A-50F30CB2A931}" type="presParOf" srcId="{15FC66E0-4D34-DB44-8DFD-548ACD369DEB}" destId="{451F1ACA-5E55-724E-B59F-43C420AD7F16}" srcOrd="3" destOrd="0" presId="urn:microsoft.com/office/officeart/2005/8/layout/radial4"/>
    <dgm:cxn modelId="{BFB8D5EE-5509-004B-BC9E-707E8BF46DFF}" type="presParOf" srcId="{15FC66E0-4D34-DB44-8DFD-548ACD369DEB}" destId="{23D9D234-2421-B44B-944C-38B1FE4F0878}" srcOrd="4" destOrd="0" presId="urn:microsoft.com/office/officeart/2005/8/layout/radial4"/>
    <dgm:cxn modelId="{506A4CD4-04E7-3641-AEF1-78A612A5C995}" type="presParOf" srcId="{15FC66E0-4D34-DB44-8DFD-548ACD369DEB}" destId="{FE7B7686-F393-E848-B154-6CECC822917F}" srcOrd="5" destOrd="0" presId="urn:microsoft.com/office/officeart/2005/8/layout/radial4"/>
    <dgm:cxn modelId="{D7237EBC-80DD-9D45-8E77-20CC419DD341}" type="presParOf" srcId="{15FC66E0-4D34-DB44-8DFD-548ACD369DEB}" destId="{3999257B-E218-A94E-89D7-E91444853302}" srcOrd="6" destOrd="0" presId="urn:microsoft.com/office/officeart/2005/8/layout/radial4"/>
    <dgm:cxn modelId="{8B799A6F-E1BE-BF41-9CB1-3A26AB359557}" type="presParOf" srcId="{15FC66E0-4D34-DB44-8DFD-548ACD369DEB}" destId="{532761E1-A82C-D146-9817-6C4707F0AFAD}" srcOrd="7" destOrd="0" presId="urn:microsoft.com/office/officeart/2005/8/layout/radial4"/>
    <dgm:cxn modelId="{1FEBA92E-9C80-BF43-9294-9917D90294F0}" type="presParOf" srcId="{15FC66E0-4D34-DB44-8DFD-548ACD369DEB}" destId="{6684D67A-F81D-FF45-B164-1B667365804A}" srcOrd="8" destOrd="0" presId="urn:microsoft.com/office/officeart/2005/8/layout/radial4"/>
    <dgm:cxn modelId="{7D6E8368-AC0F-0C4D-8F50-C79390D94471}" type="presParOf" srcId="{15FC66E0-4D34-DB44-8DFD-548ACD369DEB}" destId="{891E69A4-5943-FB4C-8999-75A78CFB8709}" srcOrd="9" destOrd="0" presId="urn:microsoft.com/office/officeart/2005/8/layout/radial4"/>
    <dgm:cxn modelId="{26D9316D-2B3D-D143-86F9-E74E3B2D32F2}" type="presParOf" srcId="{15FC66E0-4D34-DB44-8DFD-548ACD369DEB}" destId="{DA5BC75F-0569-C44D-9FC5-E86878073406}" srcOrd="10" destOrd="0" presId="urn:microsoft.com/office/officeart/2005/8/layout/radial4"/>
    <dgm:cxn modelId="{BBE9BB97-71D8-124B-A9FA-FA1DA65EBD64}" type="presParOf" srcId="{15FC66E0-4D34-DB44-8DFD-548ACD369DEB}" destId="{8E12CD99-96F9-8849-856E-AD61075CB89D}" srcOrd="11" destOrd="0" presId="urn:microsoft.com/office/officeart/2005/8/layout/radial4"/>
    <dgm:cxn modelId="{ECFC9F6C-1F69-EF45-AC59-4C6765A7950D}" type="presParOf" srcId="{15FC66E0-4D34-DB44-8DFD-548ACD369DEB}" destId="{14DF608F-0DC2-D24D-A3C5-03879A93E28B}" srcOrd="12" destOrd="0" presId="urn:microsoft.com/office/officeart/2005/8/layout/radial4"/>
    <dgm:cxn modelId="{8875FDEB-5E70-6F4E-9A54-23C5775EA2A9}" type="presParOf" srcId="{15FC66E0-4D34-DB44-8DFD-548ACD369DEB}" destId="{AF359D75-217E-3C48-BC9F-BA27877D367D}" srcOrd="13" destOrd="0" presId="urn:microsoft.com/office/officeart/2005/8/layout/radial4"/>
    <dgm:cxn modelId="{8382F5F3-A435-1E48-B72C-C6B3B797B16E}" type="presParOf" srcId="{15FC66E0-4D34-DB44-8DFD-548ACD369DEB}" destId="{06321C52-F56E-2746-8480-0531DEE0FF7C}" srcOrd="14" destOrd="0" presId="urn:microsoft.com/office/officeart/2005/8/layout/radial4"/>
    <dgm:cxn modelId="{7E6EA6F0-75E9-1648-B017-042FED3CBD0D}" type="presParOf" srcId="{15FC66E0-4D34-DB44-8DFD-548ACD369DEB}" destId="{7E4033A1-2798-F24F-B96C-77F60811AD07}" srcOrd="15" destOrd="0" presId="urn:microsoft.com/office/officeart/2005/8/layout/radial4"/>
    <dgm:cxn modelId="{F6D3433F-75BE-CD4A-9FAA-5263B0D2F638}" type="presParOf" srcId="{15FC66E0-4D34-DB44-8DFD-548ACD369DEB}" destId="{53C34780-C390-7F48-8620-1EEBCD68FE1E}" srcOrd="16" destOrd="0" presId="urn:microsoft.com/office/officeart/2005/8/layout/radial4"/>
    <dgm:cxn modelId="{B6BD6F87-255C-B24E-B608-D628D1CC373C}" type="presParOf" srcId="{15FC66E0-4D34-DB44-8DFD-548ACD369DEB}" destId="{3346063D-273F-9E47-9511-315D5F06FCC9}" srcOrd="17" destOrd="0" presId="urn:microsoft.com/office/officeart/2005/8/layout/radial4"/>
    <dgm:cxn modelId="{333AAC1C-055D-0947-81BC-FA4423687DA5}" type="presParOf" srcId="{15FC66E0-4D34-DB44-8DFD-548ACD369DEB}" destId="{94DF5AB1-5FD9-4545-8FE2-D97E2A6235F3}" srcOrd="18" destOrd="0" presId="urn:microsoft.com/office/officeart/2005/8/layout/radial4"/>
    <dgm:cxn modelId="{19FE1D31-B9DA-3A4D-8618-D6C2F77FB890}" type="presParOf" srcId="{15FC66E0-4D34-DB44-8DFD-548ACD369DEB}" destId="{0B3E4CFD-0B22-2D46-82AD-E66D0DA3F087}" srcOrd="19" destOrd="0" presId="urn:microsoft.com/office/officeart/2005/8/layout/radial4"/>
    <dgm:cxn modelId="{C5BE9E92-0B8D-FC47-8839-A6B05646EBD8}" type="presParOf" srcId="{15FC66E0-4D34-DB44-8DFD-548ACD369DEB}" destId="{331A16F0-40D4-C649-A3CC-ABDF496A02B3}" srcOrd="20" destOrd="0" presId="urn:microsoft.com/office/officeart/2005/8/layout/radial4"/>
    <dgm:cxn modelId="{95AC5173-F7C3-374E-9AF5-6DD5A11DB904}" type="presParOf" srcId="{15FC66E0-4D34-DB44-8DFD-548ACD369DEB}" destId="{80E41B89-4850-6F48-9839-57E79B975DB5}" srcOrd="21" destOrd="0" presId="urn:microsoft.com/office/officeart/2005/8/layout/radial4"/>
    <dgm:cxn modelId="{005F2620-9EE2-ED4A-9D04-DE593E6981FB}" type="presParOf" srcId="{15FC66E0-4D34-DB44-8DFD-548ACD369DEB}" destId="{5CCC8F95-CA33-AE49-8A52-7C56715DEFFA}" srcOrd="22" destOrd="0" presId="urn:microsoft.com/office/officeart/2005/8/layout/radial4"/>
    <dgm:cxn modelId="{4C266F74-AF1B-B04E-82F9-35D90A73F022}" type="presParOf" srcId="{15FC66E0-4D34-DB44-8DFD-548ACD369DEB}" destId="{05D6B887-FFB6-314D-A2E5-52967E7ADBDA}" srcOrd="23" destOrd="0" presId="urn:microsoft.com/office/officeart/2005/8/layout/radial4"/>
    <dgm:cxn modelId="{C87A73A3-3135-0045-BEDB-9358138EAB56}" type="presParOf" srcId="{15FC66E0-4D34-DB44-8DFD-548ACD369DEB}" destId="{57E8E89C-C60E-6F44-953B-0C0C5EFBE811}" srcOrd="24" destOrd="0" presId="urn:microsoft.com/office/officeart/2005/8/layout/radial4"/>
    <dgm:cxn modelId="{D5F560E5-3346-A140-ACFF-BF526A81E246}" type="presParOf" srcId="{15FC66E0-4D34-DB44-8DFD-548ACD369DEB}" destId="{2D35AE4D-0019-4F4D-9877-F2800D39F3AC}" srcOrd="25" destOrd="0" presId="urn:microsoft.com/office/officeart/2005/8/layout/radial4"/>
    <dgm:cxn modelId="{72E45D8F-AE96-1F48-B3D0-A3FCAB9BA664}" type="presParOf" srcId="{15FC66E0-4D34-DB44-8DFD-548ACD369DEB}" destId="{A611DD34-DAE3-0F4E-9F54-947F1ACC1921}" srcOrd="2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8A460-31CB-3B4E-A3C8-E6A5E32AA981}">
      <dsp:nvSpPr>
        <dsp:cNvPr id="0" name=""/>
        <dsp:cNvSpPr/>
      </dsp:nvSpPr>
      <dsp:spPr>
        <a:xfrm>
          <a:off x="816390" y="570315"/>
          <a:ext cx="166000" cy="166000"/>
        </a:xfrm>
        <a:prstGeom prst="ellipse">
          <a:avLst/>
        </a:prstGeom>
        <a:solidFill>
          <a:schemeClr val="tx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 tIns="1270" rIns="1270" bIns="1270" numCol="1" spcCol="1270" anchor="ctr" anchorCtr="0">
          <a:noAutofit/>
        </a:bodyPr>
        <a:lstStyle/>
        <a:p>
          <a:pPr lvl="0" algn="ctr" defTabSz="88900">
            <a:lnSpc>
              <a:spcPct val="90000"/>
            </a:lnSpc>
            <a:spcBef>
              <a:spcPct val="0"/>
            </a:spcBef>
            <a:spcAft>
              <a:spcPct val="35000"/>
            </a:spcAft>
          </a:pPr>
          <a:r>
            <a:rPr lang="en-US" sz="200" kern="1200" dirty="0" smtClean="0"/>
            <a:t>CT</a:t>
          </a:r>
          <a:endParaRPr lang="en-US" sz="200" kern="1200" dirty="0"/>
        </a:p>
      </dsp:txBody>
      <dsp:txXfrm>
        <a:off x="840700" y="594625"/>
        <a:ext cx="117380" cy="117380"/>
      </dsp:txXfrm>
    </dsp:sp>
    <dsp:sp modelId="{62241AF7-8FFE-6F46-B3F3-D298C34D3FAF}">
      <dsp:nvSpPr>
        <dsp:cNvPr id="0" name=""/>
        <dsp:cNvSpPr/>
      </dsp:nvSpPr>
      <dsp:spPr>
        <a:xfrm rot="10800000">
          <a:off x="292575" y="629660"/>
          <a:ext cx="495005" cy="4731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DDE6B0B-976C-8D49-9212-CAB9F80F2BE8}">
      <dsp:nvSpPr>
        <dsp:cNvPr id="0" name=""/>
        <dsp:cNvSpPr/>
      </dsp:nvSpPr>
      <dsp:spPr>
        <a:xfrm>
          <a:off x="234475" y="606835"/>
          <a:ext cx="116200" cy="92960"/>
        </a:xfrm>
        <a:prstGeom prst="roundRect">
          <a:avLst>
            <a:gd name="adj" fmla="val 10000"/>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 tIns="3810" rIns="3810" bIns="3810" numCol="1" spcCol="1270" anchor="ctr" anchorCtr="0">
          <a:noAutofit/>
        </a:bodyPr>
        <a:lstStyle/>
        <a:p>
          <a:pPr lvl="0" algn="ctr" defTabSz="88900">
            <a:lnSpc>
              <a:spcPct val="90000"/>
            </a:lnSpc>
            <a:spcBef>
              <a:spcPct val="0"/>
            </a:spcBef>
            <a:spcAft>
              <a:spcPct val="35000"/>
            </a:spcAft>
          </a:pPr>
          <a:r>
            <a:rPr lang="en-US" sz="200" kern="1200" dirty="0" smtClean="0"/>
            <a:t>Child &amp; Family</a:t>
          </a:r>
          <a:endParaRPr lang="en-US" sz="200" kern="1200" dirty="0"/>
        </a:p>
      </dsp:txBody>
      <dsp:txXfrm>
        <a:off x="237198" y="609558"/>
        <a:ext cx="110754" cy="87514"/>
      </dsp:txXfrm>
    </dsp:sp>
    <dsp:sp modelId="{451F1ACA-5E55-724E-B59F-43C420AD7F16}">
      <dsp:nvSpPr>
        <dsp:cNvPr id="0" name=""/>
        <dsp:cNvSpPr/>
      </dsp:nvSpPr>
      <dsp:spPr>
        <a:xfrm rot="11700000">
          <a:off x="304818" y="536663"/>
          <a:ext cx="495005" cy="4731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3D9D234-2421-B44B-944C-38B1FE4F0878}">
      <dsp:nvSpPr>
        <dsp:cNvPr id="0" name=""/>
        <dsp:cNvSpPr/>
      </dsp:nvSpPr>
      <dsp:spPr>
        <a:xfrm>
          <a:off x="255151" y="449780"/>
          <a:ext cx="116200" cy="92960"/>
        </a:xfrm>
        <a:prstGeom prst="roundRect">
          <a:avLst>
            <a:gd name="adj" fmla="val 10000"/>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 tIns="3810" rIns="3810" bIns="3810" numCol="1" spcCol="1270" anchor="ctr" anchorCtr="0">
          <a:noAutofit/>
        </a:bodyPr>
        <a:lstStyle/>
        <a:p>
          <a:pPr lvl="0" algn="ctr" defTabSz="88900">
            <a:lnSpc>
              <a:spcPct val="90000"/>
            </a:lnSpc>
            <a:spcBef>
              <a:spcPct val="0"/>
            </a:spcBef>
            <a:spcAft>
              <a:spcPct val="35000"/>
            </a:spcAft>
          </a:pPr>
          <a:r>
            <a:rPr lang="en-US" sz="200" kern="1200" dirty="0" smtClean="0"/>
            <a:t>Youth</a:t>
          </a:r>
          <a:endParaRPr lang="en-US" sz="200" kern="1200" dirty="0"/>
        </a:p>
      </dsp:txBody>
      <dsp:txXfrm>
        <a:off x="257874" y="452503"/>
        <a:ext cx="110754" cy="87514"/>
      </dsp:txXfrm>
    </dsp:sp>
    <dsp:sp modelId="{FE7B7686-F393-E848-B154-6CECC822917F}">
      <dsp:nvSpPr>
        <dsp:cNvPr id="0" name=""/>
        <dsp:cNvSpPr/>
      </dsp:nvSpPr>
      <dsp:spPr>
        <a:xfrm rot="12600000">
          <a:off x="340714" y="450004"/>
          <a:ext cx="495005" cy="4731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999257B-E218-A94E-89D7-E91444853302}">
      <dsp:nvSpPr>
        <dsp:cNvPr id="0" name=""/>
        <dsp:cNvSpPr/>
      </dsp:nvSpPr>
      <dsp:spPr>
        <a:xfrm>
          <a:off x="315772" y="303427"/>
          <a:ext cx="116200" cy="92960"/>
        </a:xfrm>
        <a:prstGeom prst="roundRect">
          <a:avLst>
            <a:gd name="adj" fmla="val 10000"/>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 tIns="3810" rIns="3810" bIns="3810" numCol="1" spcCol="1270" anchor="ctr" anchorCtr="0">
          <a:noAutofit/>
        </a:bodyPr>
        <a:lstStyle/>
        <a:p>
          <a:pPr lvl="0" algn="ctr" defTabSz="88900">
            <a:lnSpc>
              <a:spcPct val="90000"/>
            </a:lnSpc>
            <a:spcBef>
              <a:spcPct val="0"/>
            </a:spcBef>
            <a:spcAft>
              <a:spcPct val="35000"/>
            </a:spcAft>
          </a:pPr>
          <a:r>
            <a:rPr lang="en-US" sz="200" kern="1200" dirty="0" smtClean="0"/>
            <a:t>Adults</a:t>
          </a:r>
          <a:endParaRPr lang="en-US" sz="200" kern="1200" dirty="0"/>
        </a:p>
      </dsp:txBody>
      <dsp:txXfrm>
        <a:off x="318495" y="306150"/>
        <a:ext cx="110754" cy="87514"/>
      </dsp:txXfrm>
    </dsp:sp>
    <dsp:sp modelId="{532761E1-A82C-D146-9817-6C4707F0AFAD}">
      <dsp:nvSpPr>
        <dsp:cNvPr id="0" name=""/>
        <dsp:cNvSpPr/>
      </dsp:nvSpPr>
      <dsp:spPr>
        <a:xfrm rot="13500000">
          <a:off x="397815" y="375587"/>
          <a:ext cx="495005" cy="4731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684D67A-F81D-FF45-B164-1B667365804A}">
      <dsp:nvSpPr>
        <dsp:cNvPr id="0" name=""/>
        <dsp:cNvSpPr/>
      </dsp:nvSpPr>
      <dsp:spPr>
        <a:xfrm>
          <a:off x="412207" y="177752"/>
          <a:ext cx="116200" cy="92960"/>
        </a:xfrm>
        <a:prstGeom prst="roundRect">
          <a:avLst>
            <a:gd name="adj" fmla="val 10000"/>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 tIns="3810" rIns="3810" bIns="3810" numCol="1" spcCol="1270" anchor="ctr" anchorCtr="0">
          <a:noAutofit/>
        </a:bodyPr>
        <a:lstStyle/>
        <a:p>
          <a:pPr lvl="0" algn="ctr" defTabSz="88900">
            <a:lnSpc>
              <a:spcPct val="90000"/>
            </a:lnSpc>
            <a:spcBef>
              <a:spcPct val="0"/>
            </a:spcBef>
            <a:spcAft>
              <a:spcPct val="35000"/>
            </a:spcAft>
          </a:pPr>
          <a:r>
            <a:rPr lang="en-US" sz="200" kern="1200" dirty="0" smtClean="0"/>
            <a:t>Seniors</a:t>
          </a:r>
          <a:endParaRPr lang="en-US" sz="200" kern="1200" dirty="0"/>
        </a:p>
      </dsp:txBody>
      <dsp:txXfrm>
        <a:off x="414930" y="180475"/>
        <a:ext cx="110754" cy="87514"/>
      </dsp:txXfrm>
    </dsp:sp>
    <dsp:sp modelId="{891E69A4-5943-FB4C-8999-75A78CFB8709}">
      <dsp:nvSpPr>
        <dsp:cNvPr id="0" name=""/>
        <dsp:cNvSpPr/>
      </dsp:nvSpPr>
      <dsp:spPr>
        <a:xfrm rot="14400000">
          <a:off x="472231" y="318486"/>
          <a:ext cx="495005" cy="4731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A5BC75F-0569-C44D-9FC5-E86878073406}">
      <dsp:nvSpPr>
        <dsp:cNvPr id="0" name=""/>
        <dsp:cNvSpPr/>
      </dsp:nvSpPr>
      <dsp:spPr>
        <a:xfrm>
          <a:off x="537882" y="81317"/>
          <a:ext cx="116200" cy="92960"/>
        </a:xfrm>
        <a:prstGeom prst="roundRect">
          <a:avLst>
            <a:gd name="adj" fmla="val 10000"/>
          </a:avLst>
        </a:prstGeom>
        <a:solidFill>
          <a:schemeClr val="accent4">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 tIns="3810" rIns="3810" bIns="3810" numCol="1" spcCol="1270" anchor="ctr" anchorCtr="0">
          <a:noAutofit/>
        </a:bodyPr>
        <a:lstStyle/>
        <a:p>
          <a:pPr lvl="0" algn="ctr" defTabSz="88900">
            <a:lnSpc>
              <a:spcPct val="90000"/>
            </a:lnSpc>
            <a:spcBef>
              <a:spcPct val="0"/>
            </a:spcBef>
            <a:spcAft>
              <a:spcPct val="35000"/>
            </a:spcAft>
          </a:pPr>
          <a:r>
            <a:rPr lang="en-US" sz="200" kern="1200" dirty="0" smtClean="0"/>
            <a:t>Health &amp; Social Services</a:t>
          </a:r>
          <a:endParaRPr lang="en-US" sz="200" kern="1200" dirty="0"/>
        </a:p>
      </dsp:txBody>
      <dsp:txXfrm>
        <a:off x="540605" y="84040"/>
        <a:ext cx="110754" cy="87514"/>
      </dsp:txXfrm>
    </dsp:sp>
    <dsp:sp modelId="{8E12CD99-96F9-8849-856E-AD61075CB89D}">
      <dsp:nvSpPr>
        <dsp:cNvPr id="0" name=""/>
        <dsp:cNvSpPr/>
      </dsp:nvSpPr>
      <dsp:spPr>
        <a:xfrm rot="15300000">
          <a:off x="558891" y="282590"/>
          <a:ext cx="495005" cy="4731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4DF608F-0DC2-D24D-A3C5-03879A93E28B}">
      <dsp:nvSpPr>
        <dsp:cNvPr id="0" name=""/>
        <dsp:cNvSpPr/>
      </dsp:nvSpPr>
      <dsp:spPr>
        <a:xfrm>
          <a:off x="684235" y="20696"/>
          <a:ext cx="116200" cy="92960"/>
        </a:xfrm>
        <a:prstGeom prst="roundRect">
          <a:avLst>
            <a:gd name="adj" fmla="val 10000"/>
          </a:avLst>
        </a:prstGeom>
        <a:solidFill>
          <a:schemeClr val="accent4">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 tIns="3810" rIns="3810" bIns="3810" numCol="1" spcCol="1270" anchor="ctr" anchorCtr="0">
          <a:noAutofit/>
        </a:bodyPr>
        <a:lstStyle/>
        <a:p>
          <a:pPr lvl="0" algn="ctr" defTabSz="88900">
            <a:lnSpc>
              <a:spcPct val="90000"/>
            </a:lnSpc>
            <a:spcBef>
              <a:spcPct val="0"/>
            </a:spcBef>
            <a:spcAft>
              <a:spcPct val="35000"/>
            </a:spcAft>
          </a:pPr>
          <a:r>
            <a:rPr lang="en-US" sz="200" kern="1200" dirty="0" smtClean="0"/>
            <a:t>Arts, Culture, Heritage &amp; Events</a:t>
          </a:r>
          <a:endParaRPr lang="en-US" sz="200" kern="1200" dirty="0"/>
        </a:p>
      </dsp:txBody>
      <dsp:txXfrm>
        <a:off x="686958" y="23419"/>
        <a:ext cx="110754" cy="87514"/>
      </dsp:txXfrm>
    </dsp:sp>
    <dsp:sp modelId="{AF359D75-217E-3C48-BC9F-BA27877D367D}">
      <dsp:nvSpPr>
        <dsp:cNvPr id="0" name=""/>
        <dsp:cNvSpPr/>
      </dsp:nvSpPr>
      <dsp:spPr>
        <a:xfrm rot="16200000">
          <a:off x="651888" y="270347"/>
          <a:ext cx="495005" cy="4731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6321C52-F56E-2746-8480-0531DEE0FF7C}">
      <dsp:nvSpPr>
        <dsp:cNvPr id="0" name=""/>
        <dsp:cNvSpPr/>
      </dsp:nvSpPr>
      <dsp:spPr>
        <a:xfrm>
          <a:off x="841290" y="19"/>
          <a:ext cx="116200" cy="92960"/>
        </a:xfrm>
        <a:prstGeom prst="roundRect">
          <a:avLst>
            <a:gd name="adj" fmla="val 10000"/>
          </a:avLst>
        </a:prstGeom>
        <a:solidFill>
          <a:schemeClr val="accent4">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 tIns="3810" rIns="3810" bIns="3810" numCol="1" spcCol="1270" anchor="ctr" anchorCtr="0">
          <a:noAutofit/>
        </a:bodyPr>
        <a:lstStyle/>
        <a:p>
          <a:pPr lvl="0" algn="ctr" defTabSz="88900">
            <a:lnSpc>
              <a:spcPct val="90000"/>
            </a:lnSpc>
            <a:spcBef>
              <a:spcPct val="0"/>
            </a:spcBef>
            <a:spcAft>
              <a:spcPct val="35000"/>
            </a:spcAft>
          </a:pPr>
          <a:r>
            <a:rPr lang="en-US" sz="200" kern="1200" dirty="0" smtClean="0"/>
            <a:t>Sports &amp; Rec</a:t>
          </a:r>
          <a:endParaRPr lang="en-US" sz="200" kern="1200" dirty="0"/>
        </a:p>
      </dsp:txBody>
      <dsp:txXfrm>
        <a:off x="844013" y="2742"/>
        <a:ext cx="110754" cy="87514"/>
      </dsp:txXfrm>
    </dsp:sp>
    <dsp:sp modelId="{7E4033A1-2798-F24F-B96C-77F60811AD07}">
      <dsp:nvSpPr>
        <dsp:cNvPr id="0" name=""/>
        <dsp:cNvSpPr/>
      </dsp:nvSpPr>
      <dsp:spPr>
        <a:xfrm rot="17100000">
          <a:off x="744885" y="282590"/>
          <a:ext cx="495005" cy="4731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3C34780-C390-7F48-8620-1EEBCD68FE1E}">
      <dsp:nvSpPr>
        <dsp:cNvPr id="0" name=""/>
        <dsp:cNvSpPr/>
      </dsp:nvSpPr>
      <dsp:spPr>
        <a:xfrm>
          <a:off x="998346" y="20696"/>
          <a:ext cx="116200" cy="92960"/>
        </a:xfrm>
        <a:prstGeom prst="roundRect">
          <a:avLst>
            <a:gd name="adj" fmla="val 10000"/>
          </a:avLst>
        </a:prstGeom>
        <a:solidFill>
          <a:schemeClr val="accent4">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 tIns="3810" rIns="3810" bIns="3810" numCol="1" spcCol="1270" anchor="ctr" anchorCtr="0">
          <a:noAutofit/>
        </a:bodyPr>
        <a:lstStyle/>
        <a:p>
          <a:pPr lvl="0" algn="ctr" defTabSz="88900">
            <a:lnSpc>
              <a:spcPct val="90000"/>
            </a:lnSpc>
            <a:spcBef>
              <a:spcPct val="0"/>
            </a:spcBef>
            <a:spcAft>
              <a:spcPct val="35000"/>
            </a:spcAft>
          </a:pPr>
          <a:r>
            <a:rPr lang="en-US" sz="200" kern="1200" dirty="0" smtClean="0"/>
            <a:t>Trails</a:t>
          </a:r>
          <a:endParaRPr lang="en-US" sz="200" kern="1200" dirty="0"/>
        </a:p>
      </dsp:txBody>
      <dsp:txXfrm>
        <a:off x="1001069" y="23419"/>
        <a:ext cx="110754" cy="87514"/>
      </dsp:txXfrm>
    </dsp:sp>
    <dsp:sp modelId="{3346063D-273F-9E47-9511-315D5F06FCC9}">
      <dsp:nvSpPr>
        <dsp:cNvPr id="0" name=""/>
        <dsp:cNvSpPr/>
      </dsp:nvSpPr>
      <dsp:spPr>
        <a:xfrm rot="18000000">
          <a:off x="831544" y="318486"/>
          <a:ext cx="495005" cy="4731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4DF5AB1-5FD9-4545-8FE2-D97E2A6235F3}">
      <dsp:nvSpPr>
        <dsp:cNvPr id="0" name=""/>
        <dsp:cNvSpPr/>
      </dsp:nvSpPr>
      <dsp:spPr>
        <a:xfrm>
          <a:off x="1144698" y="81317"/>
          <a:ext cx="116200" cy="92960"/>
        </a:xfrm>
        <a:prstGeom prst="roundRect">
          <a:avLst>
            <a:gd name="adj" fmla="val 10000"/>
          </a:avLst>
        </a:prstGeom>
        <a:solidFill>
          <a:schemeClr val="accent4">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 tIns="3810" rIns="3810" bIns="3810" numCol="1" spcCol="1270" anchor="ctr" anchorCtr="0">
          <a:noAutofit/>
        </a:bodyPr>
        <a:lstStyle/>
        <a:p>
          <a:pPr lvl="0" algn="ctr" defTabSz="88900">
            <a:lnSpc>
              <a:spcPct val="90000"/>
            </a:lnSpc>
            <a:spcBef>
              <a:spcPct val="0"/>
            </a:spcBef>
            <a:spcAft>
              <a:spcPct val="35000"/>
            </a:spcAft>
          </a:pPr>
          <a:r>
            <a:rPr lang="en-US" sz="200" kern="1200" dirty="0" smtClean="0"/>
            <a:t>Education</a:t>
          </a:r>
          <a:endParaRPr lang="en-US" sz="200" kern="1200" dirty="0"/>
        </a:p>
      </dsp:txBody>
      <dsp:txXfrm>
        <a:off x="1147421" y="84040"/>
        <a:ext cx="110754" cy="87514"/>
      </dsp:txXfrm>
    </dsp:sp>
    <dsp:sp modelId="{0B3E4CFD-0B22-2D46-82AD-E66D0DA3F087}">
      <dsp:nvSpPr>
        <dsp:cNvPr id="0" name=""/>
        <dsp:cNvSpPr/>
      </dsp:nvSpPr>
      <dsp:spPr>
        <a:xfrm rot="18900000">
          <a:off x="905960" y="375587"/>
          <a:ext cx="495005" cy="4731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31A16F0-40D4-C649-A3CC-ABDF496A02B3}">
      <dsp:nvSpPr>
        <dsp:cNvPr id="0" name=""/>
        <dsp:cNvSpPr/>
      </dsp:nvSpPr>
      <dsp:spPr>
        <a:xfrm>
          <a:off x="1270374" y="177752"/>
          <a:ext cx="116200" cy="92960"/>
        </a:xfrm>
        <a:prstGeom prst="roundRect">
          <a:avLst>
            <a:gd name="adj" fmla="val 10000"/>
          </a:avLst>
        </a:prstGeom>
        <a:solidFill>
          <a:schemeClr val="accent4">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 tIns="3810" rIns="3810" bIns="3810" numCol="1" spcCol="1270" anchor="ctr" anchorCtr="0">
          <a:noAutofit/>
        </a:bodyPr>
        <a:lstStyle/>
        <a:p>
          <a:pPr lvl="0" algn="ctr" defTabSz="88900">
            <a:lnSpc>
              <a:spcPct val="90000"/>
            </a:lnSpc>
            <a:spcBef>
              <a:spcPct val="0"/>
            </a:spcBef>
            <a:spcAft>
              <a:spcPct val="35000"/>
            </a:spcAft>
          </a:pPr>
          <a:r>
            <a:rPr lang="en-US" sz="200" kern="1200" dirty="0" smtClean="0"/>
            <a:t>Business Organizations</a:t>
          </a:r>
          <a:endParaRPr lang="en-US" sz="200" kern="1200" dirty="0"/>
        </a:p>
      </dsp:txBody>
      <dsp:txXfrm>
        <a:off x="1273097" y="180475"/>
        <a:ext cx="110754" cy="87514"/>
      </dsp:txXfrm>
    </dsp:sp>
    <dsp:sp modelId="{80E41B89-4850-6F48-9839-57E79B975DB5}">
      <dsp:nvSpPr>
        <dsp:cNvPr id="0" name=""/>
        <dsp:cNvSpPr/>
      </dsp:nvSpPr>
      <dsp:spPr>
        <a:xfrm rot="19800000">
          <a:off x="963062" y="450004"/>
          <a:ext cx="495005" cy="4731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CCC8F95-CA33-AE49-8A52-7C56715DEFFA}">
      <dsp:nvSpPr>
        <dsp:cNvPr id="0" name=""/>
        <dsp:cNvSpPr/>
      </dsp:nvSpPr>
      <dsp:spPr>
        <a:xfrm>
          <a:off x="1366808" y="303427"/>
          <a:ext cx="116200" cy="92960"/>
        </a:xfrm>
        <a:prstGeom prst="roundRect">
          <a:avLst>
            <a:gd name="adj" fmla="val 10000"/>
          </a:avLst>
        </a:prstGeom>
        <a:solidFill>
          <a:srgbClr val="008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 tIns="3810" rIns="3810" bIns="3810" numCol="1" spcCol="1270" anchor="ctr" anchorCtr="0">
          <a:noAutofit/>
        </a:bodyPr>
        <a:lstStyle/>
        <a:p>
          <a:pPr lvl="0" algn="ctr" defTabSz="88900">
            <a:lnSpc>
              <a:spcPct val="90000"/>
            </a:lnSpc>
            <a:spcBef>
              <a:spcPct val="0"/>
            </a:spcBef>
            <a:spcAft>
              <a:spcPct val="35000"/>
            </a:spcAft>
          </a:pPr>
          <a:r>
            <a:rPr lang="en-US" sz="200" kern="1200" dirty="0" smtClean="0"/>
            <a:t>Government</a:t>
          </a:r>
          <a:endParaRPr lang="en-US" sz="200" kern="1200" dirty="0"/>
        </a:p>
      </dsp:txBody>
      <dsp:txXfrm>
        <a:off x="1369531" y="306150"/>
        <a:ext cx="110754" cy="87514"/>
      </dsp:txXfrm>
    </dsp:sp>
    <dsp:sp modelId="{05D6B887-FFB6-314D-A2E5-52967E7ADBDA}">
      <dsp:nvSpPr>
        <dsp:cNvPr id="0" name=""/>
        <dsp:cNvSpPr/>
      </dsp:nvSpPr>
      <dsp:spPr>
        <a:xfrm rot="20700000">
          <a:off x="998957" y="536663"/>
          <a:ext cx="495005" cy="4731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7E8E89C-C60E-6F44-953B-0C0C5EFBE811}">
      <dsp:nvSpPr>
        <dsp:cNvPr id="0" name=""/>
        <dsp:cNvSpPr/>
      </dsp:nvSpPr>
      <dsp:spPr>
        <a:xfrm>
          <a:off x="1427429" y="449780"/>
          <a:ext cx="116200" cy="92960"/>
        </a:xfrm>
        <a:prstGeom prst="roundRect">
          <a:avLst>
            <a:gd name="adj" fmla="val 10000"/>
          </a:avLst>
        </a:prstGeom>
        <a:solidFill>
          <a:srgbClr val="008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 tIns="3810" rIns="3810" bIns="3810" numCol="1" spcCol="1270" anchor="ctr" anchorCtr="0">
          <a:noAutofit/>
        </a:bodyPr>
        <a:lstStyle/>
        <a:p>
          <a:pPr lvl="0" algn="ctr" defTabSz="88900">
            <a:lnSpc>
              <a:spcPct val="90000"/>
            </a:lnSpc>
            <a:spcBef>
              <a:spcPct val="0"/>
            </a:spcBef>
            <a:spcAft>
              <a:spcPct val="35000"/>
            </a:spcAft>
          </a:pPr>
          <a:r>
            <a:rPr lang="en-US" sz="200" kern="1200" dirty="0" smtClean="0"/>
            <a:t>Funders</a:t>
          </a:r>
          <a:endParaRPr lang="en-US" sz="200" kern="1200" dirty="0"/>
        </a:p>
      </dsp:txBody>
      <dsp:txXfrm>
        <a:off x="1430152" y="452503"/>
        <a:ext cx="110754" cy="87514"/>
      </dsp:txXfrm>
    </dsp:sp>
    <dsp:sp modelId="{2D35AE4D-0019-4F4D-9877-F2800D39F3AC}">
      <dsp:nvSpPr>
        <dsp:cNvPr id="0" name=""/>
        <dsp:cNvSpPr/>
      </dsp:nvSpPr>
      <dsp:spPr>
        <a:xfrm>
          <a:off x="1011201" y="629660"/>
          <a:ext cx="495005" cy="4731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611DD34-DAE3-0F4E-9F54-947F1ACC1921}">
      <dsp:nvSpPr>
        <dsp:cNvPr id="0" name=""/>
        <dsp:cNvSpPr/>
      </dsp:nvSpPr>
      <dsp:spPr>
        <a:xfrm>
          <a:off x="1448106" y="606835"/>
          <a:ext cx="116200" cy="92960"/>
        </a:xfrm>
        <a:prstGeom prst="roundRect">
          <a:avLst>
            <a:gd name="adj" fmla="val 10000"/>
          </a:avLst>
        </a:prstGeom>
        <a:solidFill>
          <a:srgbClr val="66006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 tIns="3810" rIns="3810" bIns="3810" numCol="1" spcCol="1270" anchor="ctr" anchorCtr="0">
          <a:noAutofit/>
        </a:bodyPr>
        <a:lstStyle/>
        <a:p>
          <a:pPr lvl="0" algn="ctr" defTabSz="88900">
            <a:lnSpc>
              <a:spcPct val="90000"/>
            </a:lnSpc>
            <a:spcBef>
              <a:spcPct val="0"/>
            </a:spcBef>
            <a:spcAft>
              <a:spcPct val="35000"/>
            </a:spcAft>
          </a:pPr>
          <a:r>
            <a:rPr lang="en-US" sz="200" kern="1200" dirty="0" smtClean="0"/>
            <a:t>Other</a:t>
          </a:r>
          <a:endParaRPr lang="en-US" sz="200" kern="1200" dirty="0"/>
        </a:p>
      </dsp:txBody>
      <dsp:txXfrm>
        <a:off x="1450829" y="609558"/>
        <a:ext cx="110754" cy="8751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15-05-28</a:t>
            </a:fld>
            <a:endParaRPr lang="en-US" dirty="0"/>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smtClean="0"/>
              <a:t>This presentation demonstrates the new capabilities of PowerPoint and it is best viewed in Slide Show. These slides are designed to give you great ideas for the presentations you’ll create in PowerPoint 2011!</a:t>
            </a:r>
          </a:p>
          <a:p>
            <a:endParaRPr lang="en-US" dirty="0" smtClean="0"/>
          </a:p>
          <a:p>
            <a:r>
              <a:rPr lang="en-US" sz="1200" kern="1200" dirty="0" smtClean="0">
                <a:solidFill>
                  <a:schemeClr val="tx1"/>
                </a:solidFill>
                <a:effectLst/>
                <a:latin typeface="+mn-lt"/>
                <a:ea typeface="+mn-ea"/>
                <a:cs typeface="+mn-cs"/>
              </a:rPr>
              <a:t>For more sample templates, click the File menu, and then click New From Template.  Under Templates, click Presentations.</a:t>
            </a:r>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32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smtClean="0"/>
              <a:t>This presentation demonstrates the new capabilities of PowerPoint and it is best viewed in Slide Show. These slides are designed to give you great ideas for the presentations you’ll create in PowerPoint 2011!</a:t>
            </a:r>
          </a:p>
          <a:p>
            <a:endParaRPr lang="en-US" dirty="0" smtClean="0"/>
          </a:p>
          <a:p>
            <a:r>
              <a:rPr lang="en-US" sz="1200" kern="1200" dirty="0" smtClean="0">
                <a:solidFill>
                  <a:schemeClr val="tx1"/>
                </a:solidFill>
                <a:effectLst/>
                <a:latin typeface="+mn-lt"/>
                <a:ea typeface="+mn-ea"/>
                <a:cs typeface="+mn-cs"/>
              </a:rPr>
              <a:t>For more sample templates, click the File menu, and then click New From Template.  Under Templates, click Presentations.</a:t>
            </a:r>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33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3</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 Id="rId3"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 Id="rId3" Type="http://schemas.openxmlformats.org/officeDocument/2006/relationships/image" Target="../media/image1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9" y="17123"/>
            <a:ext cx="3498527" cy="2354494"/>
          </a:xfrm>
          <a:prstGeom prst="rect">
            <a:avLst/>
          </a:prstGeom>
        </p:spPr>
      </p:pic>
      <p:pic>
        <p:nvPicPr>
          <p:cNvPr id="8" name="Picture 7"/>
          <p:cNvPicPr>
            <a:picLocks noChangeAspect="1"/>
          </p:cNvPicPr>
          <p:nvPr userDrawn="1"/>
        </p:nvPicPr>
        <p:blipFill>
          <a:blip r:embed="rId3" cstate="print"/>
          <a:stretch>
            <a:fillRect/>
          </a:stretch>
        </p:blipFill>
        <p:spPr>
          <a:xfrm>
            <a:off x="3503486" y="17123"/>
            <a:ext cx="5624418" cy="2354580"/>
          </a:xfrm>
          <a:prstGeom prst="rect">
            <a:avLst/>
          </a:prstGeom>
        </p:spPr>
      </p:pic>
      <p:pic>
        <p:nvPicPr>
          <p:cNvPr id="9" name="Picture 8"/>
          <p:cNvPicPr>
            <a:picLocks noChangeAspect="1"/>
          </p:cNvPicPr>
          <p:nvPr userDrawn="1"/>
        </p:nvPicPr>
        <p:blipFill>
          <a:blip r:embed="rId4" cstate="print"/>
          <a:stretch>
            <a:fillRect/>
          </a:stretch>
        </p:blipFill>
        <p:spPr>
          <a:xfrm>
            <a:off x="20923" y="2348750"/>
            <a:ext cx="7668994" cy="1913555"/>
          </a:xfrm>
          <a:prstGeom prst="rect">
            <a:avLst/>
          </a:prstGeom>
        </p:spPr>
      </p:pic>
      <p:pic>
        <p:nvPicPr>
          <p:cNvPr id="10" name="Picture 9"/>
          <p:cNvPicPr>
            <a:picLocks noChangeAspect="1"/>
          </p:cNvPicPr>
          <p:nvPr userDrawn="1"/>
        </p:nvPicPr>
        <p:blipFill>
          <a:blip r:embed="rId5" cstate="print"/>
          <a:stretch>
            <a:fillRect/>
          </a:stretch>
        </p:blipFill>
        <p:spPr>
          <a:xfrm>
            <a:off x="7662120" y="2349500"/>
            <a:ext cx="1461333" cy="1911542"/>
          </a:xfrm>
          <a:prstGeom prst="rect">
            <a:avLst/>
          </a:prstGeom>
        </p:spPr>
      </p:pic>
      <p:pic>
        <p:nvPicPr>
          <p:cNvPr id="11" name="Picture 10"/>
          <p:cNvPicPr>
            <a:picLocks/>
          </p:cNvPicPr>
          <p:nvPr userDrawn="1"/>
        </p:nvPicPr>
        <p:blipFill>
          <a:blip r:embed="rId6" cstate="print"/>
          <a:stretch>
            <a:fillRect/>
          </a:stretch>
        </p:blipFill>
        <p:spPr>
          <a:xfrm>
            <a:off x="20548" y="4241515"/>
            <a:ext cx="9098280" cy="1447800"/>
          </a:xfrm>
          <a:prstGeom prst="rect">
            <a:avLst/>
          </a:prstGeom>
        </p:spPr>
      </p:pic>
      <p:sp>
        <p:nvSpPr>
          <p:cNvPr id="14" name="Rectangle 13"/>
          <p:cNvSpPr/>
          <p:nvPr userDrawn="1"/>
        </p:nvSpPr>
        <p:spPr>
          <a:xfrm>
            <a:off x="8755230" y="2058147"/>
            <a:ext cx="304800" cy="1270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15-05-28</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079500"/>
            <a:ext cx="5105400" cy="1180224"/>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3429000"/>
            <a:ext cx="7315200" cy="7620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xmlns:p14="http://schemas.microsoft.com/office/powerpoint/2010/mai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15-05-28</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000500"/>
            <a:ext cx="4873752" cy="5715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000500"/>
            <a:ext cx="4809244" cy="472282"/>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698500"/>
            <a:ext cx="4873752" cy="3177352"/>
          </a:xfrm>
        </p:spPr>
        <p:txBody>
          <a:bodyPr/>
          <a:lstStyle>
            <a:lvl1pPr>
              <a:buNone/>
              <a:defRPr/>
            </a:lvl1pPr>
          </a:lstStyle>
          <a:p>
            <a:r>
              <a:rPr lang="en-US" dirty="0" smtClean="0"/>
              <a:t>Click icon to add media</a:t>
            </a:r>
            <a:endParaRPr lang="en-US" dirty="0"/>
          </a:p>
        </p:txBody>
      </p:sp>
      <p:sp>
        <p:nvSpPr>
          <p:cNvPr id="11" name="Text Placeholder 10"/>
          <p:cNvSpPr>
            <a:spLocks noGrp="1"/>
          </p:cNvSpPr>
          <p:nvPr>
            <p:ph type="body" sz="quarter" idx="14"/>
          </p:nvPr>
        </p:nvSpPr>
        <p:spPr>
          <a:xfrm>
            <a:off x="5776863" y="698500"/>
            <a:ext cx="2819400" cy="3864093"/>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000500"/>
            <a:ext cx="5500800" cy="5715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000500"/>
            <a:ext cx="5486400" cy="472282"/>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4635500"/>
            <a:ext cx="5486400" cy="5080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15-05-28</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15-05-28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345723"/>
            <a:ext cx="5029200" cy="3810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28865"/>
            <a:ext cx="2057400" cy="487627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28865"/>
            <a:ext cx="51054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15-05-28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530" y="4889500"/>
            <a:ext cx="9144000" cy="878078"/>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15-05-28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660295"/>
            <a:ext cx="5867400" cy="1641705"/>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1" y="4254500"/>
            <a:ext cx="8229601" cy="313156"/>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621841"/>
            <a:ext cx="2057400" cy="17145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4387813"/>
            <a:ext cx="457200" cy="8056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660295"/>
            <a:ext cx="1583472" cy="10795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3530" y="4889500"/>
            <a:ext cx="9144000" cy="878078"/>
          </a:xfrm>
          <a:prstGeom prst="rect">
            <a:avLst/>
          </a:prstGeom>
        </p:spPr>
      </p:pic>
      <p:sp>
        <p:nvSpPr>
          <p:cNvPr id="2" name="Title 1"/>
          <p:cNvSpPr>
            <a:spLocks noGrp="1"/>
          </p:cNvSpPr>
          <p:nvPr>
            <p:ph type="title"/>
          </p:nvPr>
        </p:nvSpPr>
        <p:spPr>
          <a:xfrm>
            <a:off x="436180" y="63500"/>
            <a:ext cx="8403020" cy="5715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15-05-28</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15-05-28</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333500"/>
            <a:ext cx="8229600" cy="3771636"/>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7068015" cy="6985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97002"/>
            <a:ext cx="4038600" cy="3309546"/>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97000"/>
            <a:ext cx="4038600" cy="330954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15-05-28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15-05-28</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635000"/>
            <a:ext cx="2445488" cy="1905000"/>
          </a:xfrm>
          <a:prstGeom prst="rect">
            <a:avLst/>
          </a:prstGeom>
        </p:spPr>
      </p:pic>
      <p:sp>
        <p:nvSpPr>
          <p:cNvPr id="2" name="Title 1"/>
          <p:cNvSpPr>
            <a:spLocks noGrp="1"/>
          </p:cNvSpPr>
          <p:nvPr>
            <p:ph type="title"/>
          </p:nvPr>
        </p:nvSpPr>
        <p:spPr>
          <a:xfrm>
            <a:off x="1124400" y="1731000"/>
            <a:ext cx="7010400" cy="9525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15-05-28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2567500"/>
            <a:ext cx="8686800" cy="9130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020627"/>
            <a:ext cx="8694000" cy="533135"/>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15-05-28</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413000"/>
            <a:ext cx="7543800" cy="17780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2667000"/>
            <a:ext cx="7010400" cy="13970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553983"/>
            <a:ext cx="4191000" cy="3175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508000"/>
            <a:ext cx="3008313" cy="687917"/>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508000"/>
            <a:ext cx="5111750" cy="4445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195918"/>
            <a:ext cx="3008313" cy="3185583"/>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15-05-28</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3530" y="4889500"/>
            <a:ext cx="9144000" cy="878078"/>
          </a:xfrm>
          <a:prstGeom prst="rect">
            <a:avLst/>
          </a:prstGeom>
        </p:spPr>
      </p:pic>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15-05-28</a:t>
            </a:fld>
            <a:endParaRPr lang="en-US" dirty="0"/>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9.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4.xml"/><Relationship Id="rId3"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4.xml"/><Relationship Id="rId3" Type="http://schemas.openxmlformats.org/officeDocument/2006/relationships/notesSlide" Target="../notesSlides/notesSlide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9.emf"/></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21.pn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4.xml"/><Relationship Id="rId3"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2.jpeg"/></Relationships>
</file>

<file path=ppt/slides/_rels/slide9.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4.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097017"/>
            <a:ext cx="4953000" cy="1180224"/>
          </a:xfrm>
        </p:spPr>
        <p:txBody>
          <a:bodyPr>
            <a:normAutofit/>
          </a:bodyPr>
          <a:lstStyle/>
          <a:p>
            <a:r>
              <a:rPr lang="en-US" dirty="0" smtClean="0"/>
              <a:t>Change adds up</a:t>
            </a:r>
          </a:p>
        </p:txBody>
      </p:sp>
      <p:sp>
        <p:nvSpPr>
          <p:cNvPr id="5" name="Title 4"/>
          <p:cNvSpPr>
            <a:spLocks noGrp="1"/>
          </p:cNvSpPr>
          <p:nvPr>
            <p:ph type="title"/>
          </p:nvPr>
        </p:nvSpPr>
        <p:spPr>
          <a:xfrm>
            <a:off x="228600" y="2540000"/>
            <a:ext cx="7239000" cy="1524000"/>
          </a:xfrm>
        </p:spPr>
        <p:txBody>
          <a:bodyPr>
            <a:normAutofit/>
          </a:bodyPr>
          <a:lstStyle/>
          <a:p>
            <a:pPr algn="l"/>
            <a:r>
              <a:rPr lang="en-US" sz="2400" b="0" dirty="0" smtClean="0">
                <a:solidFill>
                  <a:srgbClr val="7BCF27"/>
                </a:solidFill>
                <a:latin typeface="Calibri" pitchFamily="34" charset="0"/>
              </a:rPr>
              <a:t>Accounting for </a:t>
            </a:r>
            <a:br>
              <a:rPr lang="en-US" sz="2400" b="0" dirty="0" smtClean="0">
                <a:solidFill>
                  <a:srgbClr val="7BCF27"/>
                </a:solidFill>
                <a:latin typeface="Calibri" pitchFamily="34" charset="0"/>
              </a:rPr>
            </a:br>
            <a:r>
              <a:rPr lang="en-US" sz="4800" b="0" dirty="0" smtClean="0">
                <a:solidFill>
                  <a:prstClr val="white"/>
                </a:solidFill>
              </a:rPr>
              <a:t>Community Collaboration</a:t>
            </a:r>
            <a:endParaRPr lang="en-US" sz="4800" b="0" dirty="0"/>
          </a:p>
        </p:txBody>
      </p:sp>
      <p:pic>
        <p:nvPicPr>
          <p:cNvPr id="4" name="Picture 3" descr="gcrs logo 001.eps"/>
          <p:cNvPicPr>
            <a:picLocks noChangeAspect="1"/>
          </p:cNvPicPr>
          <p:nvPr/>
        </p:nvPicPr>
        <p:blipFill rotWithShape="1">
          <a:blip r:embed="rId3" cstate="screen">
            <a:extLst>
              <a:ext uri="{28A0092B-C50C-407E-A947-70E740481C1C}">
                <a14:useLocalDpi xmlns:a14="http://schemas.microsoft.com/office/drawing/2010/main"/>
              </a:ext>
            </a:extLst>
          </a:blip>
          <a:srcRect t="11888" b="-11888"/>
          <a:stretch/>
        </p:blipFill>
        <p:spPr>
          <a:xfrm>
            <a:off x="5334000" y="-952500"/>
            <a:ext cx="3650890" cy="267382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2000" y="1621841"/>
            <a:ext cx="2057400" cy="17145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660295"/>
            <a:ext cx="1583472" cy="10795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276195"/>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2</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Local Accounting Challenges</a:t>
            </a:r>
            <a:endParaRPr lang="en-US" sz="4000" b="0" cap="none" dirty="0">
              <a:solidFill>
                <a:prstClr val="black">
                  <a:lumMod val="50000"/>
                  <a:lumOff val="50000"/>
                </a:prstClr>
              </a:solidFill>
              <a:ea typeface="+mn-ea"/>
              <a:cs typeface="+mn-cs"/>
            </a:endParaRPr>
          </a:p>
        </p:txBody>
      </p:sp>
      <p:sp>
        <p:nvSpPr>
          <p:cNvPr id="10" name="Text Placeholder 9"/>
          <p:cNvSpPr>
            <a:spLocks noGrp="1"/>
          </p:cNvSpPr>
          <p:nvPr>
            <p:ph type="body" idx="1"/>
          </p:nvPr>
        </p:nvSpPr>
        <p:spPr/>
        <p:txBody>
          <a:bodyPr>
            <a:normAutofit fontScale="92500" lnSpcReduction="10000"/>
          </a:bodyPr>
          <a:lstStyle/>
          <a:p>
            <a:pPr lvl="0">
              <a:spcBef>
                <a:spcPts val="0"/>
              </a:spcBef>
            </a:pPr>
            <a:r>
              <a:rPr lang="en-US" sz="1700" b="1" dirty="0" smtClean="0">
                <a:solidFill>
                  <a:prstClr val="black">
                    <a:lumMod val="75000"/>
                    <a:lumOff val="25000"/>
                  </a:prstClr>
                </a:solidFill>
              </a:rPr>
              <a:t>You. Me. Us. Everyone.</a:t>
            </a:r>
            <a:endParaRPr lang="en-US" sz="1700" b="1" dirty="0">
              <a:solidFill>
                <a:prstClr val="black">
                  <a:lumMod val="75000"/>
                  <a:lumOff val="25000"/>
                </a:prstClr>
              </a:solidFill>
            </a:endParaRPr>
          </a:p>
        </p:txBody>
      </p:sp>
    </p:spTree>
    <p:extLst>
      <p:ext uri="{BB962C8B-B14F-4D97-AF65-F5344CB8AC3E}">
        <p14:creationId xmlns:p14="http://schemas.microsoft.com/office/powerpoint/2010/main" val="340744882"/>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Finance/Accounting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GCRS, GFCS, GFBS, GWRC, GDCF</a:t>
            </a:r>
          </a:p>
          <a:p>
            <a:r>
              <a:rPr lang="en-US" dirty="0" smtClean="0"/>
              <a:t>Consolidated statements for 2012, 2011…</a:t>
            </a:r>
          </a:p>
          <a:p>
            <a:pPr lvl="1"/>
            <a:r>
              <a:rPr lang="en-US" dirty="0" smtClean="0"/>
              <a:t>Showed us where funds come from and spent</a:t>
            </a:r>
          </a:p>
          <a:p>
            <a:pPr lvl="1"/>
            <a:r>
              <a:rPr lang="en-US" dirty="0" smtClean="0"/>
              <a:t>Rent, insurance, telecommunications</a:t>
            </a:r>
          </a:p>
          <a:p>
            <a:r>
              <a:rPr lang="en-US" dirty="0" smtClean="0"/>
              <a:t>What have we done with </a:t>
            </a:r>
            <a:r>
              <a:rPr lang="en-US" dirty="0"/>
              <a:t>it</a:t>
            </a:r>
            <a:r>
              <a:rPr lang="en-US" dirty="0" smtClean="0"/>
              <a:t>?</a:t>
            </a:r>
          </a:p>
          <a:p>
            <a:r>
              <a:rPr lang="en-US" dirty="0" smtClean="0"/>
              <a:t>Should we build </a:t>
            </a:r>
            <a:r>
              <a:rPr lang="en-US" dirty="0"/>
              <a:t>a </a:t>
            </a:r>
            <a:r>
              <a:rPr lang="en-US" dirty="0" smtClean="0"/>
              <a:t>consolidated ‘anything’ again?</a:t>
            </a:r>
            <a:endParaRPr lang="en-US" dirty="0"/>
          </a:p>
          <a:p>
            <a:pPr lvl="1"/>
            <a:r>
              <a:rPr lang="en-US" dirty="0"/>
              <a:t>Income Statement</a:t>
            </a:r>
          </a:p>
          <a:p>
            <a:pPr lvl="1"/>
            <a:r>
              <a:rPr lang="en-US" dirty="0"/>
              <a:t>Balance </a:t>
            </a:r>
            <a:r>
              <a:rPr lang="en-US" dirty="0" smtClean="0"/>
              <a:t>Sheet</a:t>
            </a:r>
          </a:p>
        </p:txBody>
      </p:sp>
    </p:spTree>
    <p:extLst>
      <p:ext uri="{BB962C8B-B14F-4D97-AF65-F5344CB8AC3E}">
        <p14:creationId xmlns:p14="http://schemas.microsoft.com/office/powerpoint/2010/main" val="3277367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My organization is a:</a:t>
            </a:r>
          </a:p>
        </p:txBody>
      </p:sp>
      <p:graphicFrame>
        <p:nvGraphicFramePr>
          <p:cNvPr id="4" name="Shape 2"/>
          <p:cNvGraphicFramePr>
            <a:graphicFrameLocks/>
          </p:cNvGraphicFramePr>
          <p:nvPr/>
        </p:nvGraphicFramePr>
        <p:xfrm>
          <a:off x="914400" y="1371600"/>
          <a:ext cx="7264400" cy="2336800"/>
        </p:xfrm>
        <a:graphic>
          <a:graphicData uri="http://schemas.openxmlformats.org/drawingml/2006/table">
            <a:tbl>
              <a:tblPr firstRow="1" firstCol="1" bandRow="1">
                <a:tableStyleId>{B301B821-A1FF-4177-AEE7-76D212191A09}</a:tableStyleId>
              </a:tblPr>
              <a:tblGrid>
                <a:gridCol w="2590800"/>
                <a:gridCol w="50800"/>
                <a:gridCol w="152400"/>
                <a:gridCol w="330200"/>
                <a:gridCol w="660400"/>
                <a:gridCol w="889000"/>
                <a:gridCol w="1295400"/>
                <a:gridCol w="1295400"/>
              </a:tblGrid>
              <a:tr h="370840">
                <a:tc>
                  <a:txBody>
                    <a:bodyPr/>
                    <a:lstStyle/>
                    <a:p>
                      <a:pPr>
                        <a:buNone/>
                      </a:pPr>
                      <a:r>
                        <a:rPr sz="1600" b="1"/>
                        <a:t>Response</a:t>
                      </a:r>
                    </a:p>
                  </a:txBody>
                  <a:tcPr/>
                </a:tc>
                <a:tc gridSpan="5">
                  <a:txBody>
                    <a:bodyPr/>
                    <a:lstStyle/>
                    <a:p>
                      <a:pPr>
                        <a:buNone/>
                      </a:pPr>
                      <a:r>
                        <a:rPr sz="1600" b="1"/>
                        <a:t>Chart</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600" b="1"/>
                        <a:t>Percentage</a:t>
                      </a:r>
                    </a:p>
                  </a:txBody>
                  <a:tcPr/>
                </a:tc>
                <a:tc>
                  <a:txBody>
                    <a:bodyPr/>
                    <a:lstStyle/>
                    <a:p>
                      <a:pPr algn="ctr">
                        <a:buNone/>
                      </a:pPr>
                      <a:r>
                        <a:rPr sz="1600" b="1"/>
                        <a:t>Count</a:t>
                      </a:r>
                    </a:p>
                  </a:txBody>
                  <a:tcPr/>
                </a:tc>
              </a:tr>
              <a:tr h="0">
                <a:tc>
                  <a:txBody>
                    <a:bodyPr/>
                    <a:lstStyle/>
                    <a:p>
                      <a:pPr>
                        <a:buNone/>
                      </a:pPr>
                      <a:r>
                        <a:rPr sz="1500" b="1" dirty="0"/>
                        <a:t>Charity</a:t>
                      </a:r>
                    </a:p>
                  </a:txBody>
                  <a:tcPr/>
                </a:tc>
                <a:tc gridSpan="2">
                  <a:txBody>
                    <a:bodyPr/>
                    <a:lstStyle/>
                    <a:p>
                      <a:pPr>
                        <a:buNone/>
                      </a:pPr>
                      <a:endParaRPr/>
                    </a:p>
                  </a:txBody>
                  <a:tcPr marL="0" marR="0" marT="0" marB="0">
                    <a:solidFill>
                      <a:srgbClr val="80C65A"/>
                    </a:solidFill>
                  </a:tcPr>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8.3%</a:t>
                      </a:r>
                    </a:p>
                  </a:txBody>
                  <a:tcPr/>
                </a:tc>
                <a:tc>
                  <a:txBody>
                    <a:bodyPr/>
                    <a:lstStyle/>
                    <a:p>
                      <a:pPr algn="ctr">
                        <a:buNone/>
                      </a:pPr>
                      <a:r>
                        <a:rPr sz="1400" b="0"/>
                        <a:t>1</a:t>
                      </a:r>
                    </a:p>
                  </a:txBody>
                  <a:tcPr/>
                </a:tc>
              </a:tr>
              <a:tr h="0">
                <a:tc>
                  <a:txBody>
                    <a:bodyPr/>
                    <a:lstStyle/>
                    <a:p>
                      <a:pPr>
                        <a:buNone/>
                      </a:pPr>
                      <a:r>
                        <a:rPr sz="1500" b="1"/>
                        <a:t>Society</a:t>
                      </a:r>
                    </a:p>
                  </a:txBody>
                  <a:tcPr/>
                </a:tc>
                <a:tc gridSpan="4">
                  <a:txBody>
                    <a:bodyPr/>
                    <a:lstStyle/>
                    <a:p>
                      <a:pPr>
                        <a:buNone/>
                      </a:pPr>
                      <a:endParaRPr/>
                    </a:p>
                  </a:txBody>
                  <a:tcPr marL="0" marR="0" marT="0" marB="0">
                    <a:solidFill>
                      <a:srgbClr val="FF0000"/>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a:p>
                  </a:txBody>
                  <a:tcPr marL="0" marR="0" marT="0" marB="0"/>
                </a:tc>
                <a:tc>
                  <a:txBody>
                    <a:bodyPr/>
                    <a:lstStyle/>
                    <a:p>
                      <a:pPr algn="ctr">
                        <a:buNone/>
                      </a:pPr>
                      <a:r>
                        <a:rPr sz="1400" b="0"/>
                        <a:t>58.3%</a:t>
                      </a:r>
                    </a:p>
                  </a:txBody>
                  <a:tcPr/>
                </a:tc>
                <a:tc>
                  <a:txBody>
                    <a:bodyPr/>
                    <a:lstStyle/>
                    <a:p>
                      <a:pPr algn="ctr">
                        <a:buNone/>
                      </a:pPr>
                      <a:r>
                        <a:rPr sz="1400" b="0"/>
                        <a:t>7</a:t>
                      </a:r>
                    </a:p>
                  </a:txBody>
                  <a:tcPr/>
                </a:tc>
              </a:tr>
              <a:tr h="0">
                <a:tc>
                  <a:txBody>
                    <a:bodyPr/>
                    <a:lstStyle/>
                    <a:p>
                      <a:pPr>
                        <a:buNone/>
                      </a:pPr>
                      <a:r>
                        <a:rPr sz="1500" b="1"/>
                        <a:t>Business</a:t>
                      </a:r>
                    </a:p>
                  </a:txBody>
                  <a:tcPr/>
                </a:tc>
                <a:tc gridSpan="2">
                  <a:txBody>
                    <a:bodyPr/>
                    <a:lstStyle/>
                    <a:p>
                      <a:pPr>
                        <a:buNone/>
                      </a:pPr>
                      <a:endParaRPr/>
                    </a:p>
                  </a:txBody>
                  <a:tcPr marL="0" marR="0" marT="0" marB="0">
                    <a:solidFill>
                      <a:srgbClr val="3399CC"/>
                    </a:solidFill>
                  </a:tcPr>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8.3%</a:t>
                      </a:r>
                    </a:p>
                  </a:txBody>
                  <a:tcPr/>
                </a:tc>
                <a:tc>
                  <a:txBody>
                    <a:bodyPr/>
                    <a:lstStyle/>
                    <a:p>
                      <a:pPr algn="ctr">
                        <a:buNone/>
                      </a:pPr>
                      <a:r>
                        <a:rPr sz="1400" b="0"/>
                        <a:t>1</a:t>
                      </a:r>
                    </a:p>
                  </a:txBody>
                  <a:tcPr/>
                </a:tc>
              </a:tr>
              <a:tr h="0">
                <a:tc>
                  <a:txBody>
                    <a:bodyPr/>
                    <a:lstStyle/>
                    <a:p>
                      <a:pPr>
                        <a:buNone/>
                      </a:pPr>
                      <a:r>
                        <a:rPr sz="1500" b="1"/>
                        <a:t>Coop</a:t>
                      </a:r>
                    </a:p>
                  </a:txBody>
                  <a:tcPr/>
                </a:tc>
                <a:tc>
                  <a:txBody>
                    <a:bodyPr/>
                    <a:lstStyle/>
                    <a:p>
                      <a:pPr>
                        <a:buNone/>
                      </a:pPr>
                      <a:endParaRPr/>
                    </a:p>
                  </a:txBody>
                  <a:tcPr marL="0" marR="0" marT="0" marB="0">
                    <a:solidFill>
                      <a:srgbClr val="FFCC33"/>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Other, please specify...</a:t>
                      </a:r>
                    </a:p>
                  </a:txBody>
                  <a:tcPr/>
                </a:tc>
                <a:tc gridSpan="3">
                  <a:txBody>
                    <a:bodyPr/>
                    <a:lstStyle/>
                    <a:p>
                      <a:pPr>
                        <a:buNone/>
                      </a:pPr>
                      <a:endParaRPr/>
                    </a:p>
                  </a:txBody>
                  <a:tcPr marL="0" marR="0" marT="0" marB="0">
                    <a:solidFill>
                      <a:srgbClr val="31849B"/>
                    </a:solidFill>
                  </a:tcPr>
                </a:tc>
                <a:tc hMerge="1">
                  <a:txBody>
                    <a:bodyPr/>
                    <a:lstStyle/>
                    <a:p>
                      <a:endParaRPr lang="en-US"/>
                    </a:p>
                  </a:txBody>
                  <a:tcPr marL="0" marR="0" marT="0" marB="0"/>
                </a:tc>
                <a:tc hMerge="1">
                  <a:txBody>
                    <a:bodyPr/>
                    <a:lstStyle/>
                    <a:p>
                      <a:endParaRPr lang="en-US"/>
                    </a:p>
                  </a:txBody>
                  <a:tcPr marL="0" marR="0" marT="0" marB="0"/>
                </a:tc>
                <a:tc gridSpan="2">
                  <a:txBody>
                    <a:bodyPr/>
                    <a:lstStyle/>
                    <a:p>
                      <a:pPr>
                        <a:buNone/>
                      </a:pPr>
                      <a:endParaRPr/>
                    </a:p>
                  </a:txBody>
                  <a:tcPr marL="0" marR="0" marT="0" marB="0"/>
                </a:tc>
                <a:tc hMerge="1">
                  <a:txBody>
                    <a:bodyPr/>
                    <a:lstStyle/>
                    <a:p>
                      <a:endParaRPr lang="en-US"/>
                    </a:p>
                  </a:txBody>
                  <a:tcPr marL="0" marR="0" marT="0" marB="0"/>
                </a:tc>
                <a:tc>
                  <a:txBody>
                    <a:bodyPr/>
                    <a:lstStyle/>
                    <a:p>
                      <a:pPr algn="ctr">
                        <a:buNone/>
                      </a:pPr>
                      <a:r>
                        <a:rPr sz="1400" b="0"/>
                        <a:t>25.0%</a:t>
                      </a:r>
                    </a:p>
                  </a:txBody>
                  <a:tcPr/>
                </a:tc>
                <a:tc>
                  <a:txBody>
                    <a:bodyPr/>
                    <a:lstStyle/>
                    <a:p>
                      <a:pPr algn="ctr">
                        <a:buNone/>
                      </a:pPr>
                      <a:r>
                        <a:rPr sz="1400" b="0"/>
                        <a:t>3</a:t>
                      </a:r>
                    </a:p>
                  </a:txBody>
                  <a:tcPr/>
                </a:tc>
              </a:tr>
              <a:tr h="0">
                <a:tc>
                  <a:txBody>
                    <a:bodyPr/>
                    <a:lstStyle/>
                    <a:p>
                      <a:pPr>
                        <a:buNone/>
                      </a:pPr>
                      <a:endParaRPr dirty="0"/>
                    </a:p>
                  </a:txBody>
                  <a:tcPr/>
                </a:tc>
                <a:tc gridSpan="6">
                  <a:txBody>
                    <a:bodyPr/>
                    <a:lstStyle/>
                    <a:p>
                      <a:pPr algn="r">
                        <a:buNone/>
                      </a:pPr>
                      <a:r>
                        <a:rPr sz="1400" b="1"/>
                        <a:t>Total Responses</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1" dirty="0"/>
                        <a:t>12</a:t>
                      </a:r>
                    </a:p>
                  </a:txBody>
                  <a:tcPr/>
                </a:tc>
              </a:tr>
            </a:tbl>
          </a:graphicData>
        </a:graphic>
      </p:graphicFrame>
    </p:spTree>
    <p:extLst>
      <p:ext uri="{BB962C8B-B14F-4D97-AF65-F5344CB8AC3E}">
        <p14:creationId xmlns:p14="http://schemas.microsoft.com/office/powerpoint/2010/main" val="851897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My role is:</a:t>
            </a:r>
          </a:p>
        </p:txBody>
      </p:sp>
      <p:graphicFrame>
        <p:nvGraphicFramePr>
          <p:cNvPr id="5" name="Shape 2"/>
          <p:cNvGraphicFramePr>
            <a:graphicFrameLocks/>
          </p:cNvGraphicFramePr>
          <p:nvPr>
            <p:extLst>
              <p:ext uri="{D42A27DB-BD31-4B8C-83A1-F6EECF244321}">
                <p14:modId xmlns:p14="http://schemas.microsoft.com/office/powerpoint/2010/main" val="1523846320"/>
              </p:ext>
            </p:extLst>
          </p:nvPr>
        </p:nvGraphicFramePr>
        <p:xfrm>
          <a:off x="914400" y="1257300"/>
          <a:ext cx="7239000" cy="3937000"/>
        </p:xfrm>
        <a:graphic>
          <a:graphicData uri="http://schemas.openxmlformats.org/drawingml/2006/table">
            <a:tbl>
              <a:tblPr firstRow="1" firstCol="1" bandRow="1">
                <a:tableStyleId>{B301B821-A1FF-4177-AEE7-76D212191A09}</a:tableStyleId>
              </a:tblPr>
              <a:tblGrid>
                <a:gridCol w="2590800"/>
                <a:gridCol w="50800"/>
                <a:gridCol w="152400"/>
                <a:gridCol w="152400"/>
                <a:gridCol w="152400"/>
                <a:gridCol w="1549400"/>
                <a:gridCol w="1295400"/>
                <a:gridCol w="1295400"/>
              </a:tblGrid>
              <a:tr h="370840">
                <a:tc>
                  <a:txBody>
                    <a:bodyPr/>
                    <a:lstStyle/>
                    <a:p>
                      <a:pPr>
                        <a:buNone/>
                      </a:pPr>
                      <a:r>
                        <a:rPr sz="1600" b="1" dirty="0"/>
                        <a:t>Response</a:t>
                      </a:r>
                    </a:p>
                  </a:txBody>
                  <a:tcPr/>
                </a:tc>
                <a:tc gridSpan="5">
                  <a:txBody>
                    <a:bodyPr/>
                    <a:lstStyle/>
                    <a:p>
                      <a:pPr>
                        <a:buNone/>
                      </a:pPr>
                      <a:r>
                        <a:rPr sz="1600" b="1"/>
                        <a:t>Chart</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600" b="1"/>
                        <a:t>Percentage</a:t>
                      </a:r>
                    </a:p>
                  </a:txBody>
                  <a:tcPr/>
                </a:tc>
                <a:tc>
                  <a:txBody>
                    <a:bodyPr/>
                    <a:lstStyle/>
                    <a:p>
                      <a:pPr algn="ctr">
                        <a:buNone/>
                      </a:pPr>
                      <a:r>
                        <a:rPr sz="1600" b="1" dirty="0"/>
                        <a:t>Count</a:t>
                      </a:r>
                    </a:p>
                  </a:txBody>
                  <a:tcPr/>
                </a:tc>
              </a:tr>
              <a:tr h="0">
                <a:tc>
                  <a:txBody>
                    <a:bodyPr/>
                    <a:lstStyle/>
                    <a:p>
                      <a:pPr>
                        <a:buNone/>
                      </a:pPr>
                      <a:r>
                        <a:rPr sz="1500" b="1"/>
                        <a:t>Chair</a:t>
                      </a:r>
                    </a:p>
                  </a:txBody>
                  <a:tcPr/>
                </a:tc>
                <a:tc gridSpan="3">
                  <a:txBody>
                    <a:bodyPr/>
                    <a:lstStyle/>
                    <a:p>
                      <a:pPr>
                        <a:buNone/>
                      </a:pPr>
                      <a:endParaRPr/>
                    </a:p>
                  </a:txBody>
                  <a:tcPr marL="0" marR="0" marT="0" marB="0">
                    <a:solidFill>
                      <a:srgbClr val="80C65A"/>
                    </a:solidFill>
                  </a:tcPr>
                </a:tc>
                <a:tc hMerge="1">
                  <a:txBody>
                    <a:bodyPr/>
                    <a:lstStyle/>
                    <a:p>
                      <a:endParaRPr lang="en-US"/>
                    </a:p>
                  </a:txBody>
                  <a:tcPr marL="0" marR="0" marT="0" marB="0"/>
                </a:tc>
                <a:tc hMerge="1">
                  <a:txBody>
                    <a:bodyPr/>
                    <a:lstStyle/>
                    <a:p>
                      <a:endParaRPr lang="en-US"/>
                    </a:p>
                  </a:txBody>
                  <a:tcPr marL="0" marR="0" marT="0" marB="0"/>
                </a:tc>
                <a:tc gridSpan="2">
                  <a:txBody>
                    <a:bodyPr/>
                    <a:lstStyle/>
                    <a:p>
                      <a:pPr>
                        <a:buNone/>
                      </a:pPr>
                      <a:endParaRPr/>
                    </a:p>
                  </a:txBody>
                  <a:tcPr marL="0" marR="0" marT="0" marB="0"/>
                </a:tc>
                <a:tc hMerge="1">
                  <a:txBody>
                    <a:bodyPr/>
                    <a:lstStyle/>
                    <a:p>
                      <a:endParaRPr lang="en-US"/>
                    </a:p>
                  </a:txBody>
                  <a:tcPr marL="0" marR="0" marT="0" marB="0"/>
                </a:tc>
                <a:tc>
                  <a:txBody>
                    <a:bodyPr/>
                    <a:lstStyle/>
                    <a:p>
                      <a:pPr algn="ctr">
                        <a:buNone/>
                      </a:pPr>
                      <a:r>
                        <a:rPr sz="1400" b="0"/>
                        <a:t>16.7%</a:t>
                      </a:r>
                    </a:p>
                  </a:txBody>
                  <a:tcPr/>
                </a:tc>
                <a:tc>
                  <a:txBody>
                    <a:bodyPr/>
                    <a:lstStyle/>
                    <a:p>
                      <a:pPr algn="ctr">
                        <a:buNone/>
                      </a:pPr>
                      <a:r>
                        <a:rPr sz="1400" b="0"/>
                        <a:t>2</a:t>
                      </a:r>
                    </a:p>
                  </a:txBody>
                  <a:tcPr/>
                </a:tc>
              </a:tr>
              <a:tr h="0">
                <a:tc>
                  <a:txBody>
                    <a:bodyPr/>
                    <a:lstStyle/>
                    <a:p>
                      <a:pPr>
                        <a:buNone/>
                      </a:pPr>
                      <a:r>
                        <a:rPr sz="1500" b="1"/>
                        <a:t>Treasurer</a:t>
                      </a:r>
                    </a:p>
                  </a:txBody>
                  <a:tcPr/>
                </a:tc>
                <a:tc gridSpan="2">
                  <a:txBody>
                    <a:bodyPr/>
                    <a:lstStyle/>
                    <a:p>
                      <a:pPr>
                        <a:buNone/>
                      </a:pPr>
                      <a:endParaRPr/>
                    </a:p>
                  </a:txBody>
                  <a:tcPr marL="0" marR="0" marT="0" marB="0">
                    <a:solidFill>
                      <a:srgbClr val="FF0000"/>
                    </a:solidFill>
                  </a:tcPr>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8.3%</a:t>
                      </a:r>
                    </a:p>
                  </a:txBody>
                  <a:tcPr/>
                </a:tc>
                <a:tc>
                  <a:txBody>
                    <a:bodyPr/>
                    <a:lstStyle/>
                    <a:p>
                      <a:pPr algn="ctr">
                        <a:buNone/>
                      </a:pPr>
                      <a:r>
                        <a:rPr sz="1400" b="0"/>
                        <a:t>1</a:t>
                      </a:r>
                    </a:p>
                  </a:txBody>
                  <a:tcPr/>
                </a:tc>
              </a:tr>
              <a:tr h="0">
                <a:tc>
                  <a:txBody>
                    <a:bodyPr/>
                    <a:lstStyle/>
                    <a:p>
                      <a:pPr>
                        <a:buNone/>
                      </a:pPr>
                      <a:r>
                        <a:rPr sz="1500" b="1"/>
                        <a:t>Executive Director or GM</a:t>
                      </a:r>
                    </a:p>
                  </a:txBody>
                  <a:tcPr/>
                </a:tc>
                <a:tc gridSpan="4">
                  <a:txBody>
                    <a:bodyPr/>
                    <a:lstStyle/>
                    <a:p>
                      <a:pPr>
                        <a:buNone/>
                      </a:pPr>
                      <a:endParaRPr/>
                    </a:p>
                  </a:txBody>
                  <a:tcPr marL="0" marR="0" marT="0" marB="0">
                    <a:solidFill>
                      <a:srgbClr val="3399CC"/>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a:p>
                  </a:txBody>
                  <a:tcPr marL="0" marR="0" marT="0" marB="0"/>
                </a:tc>
                <a:tc>
                  <a:txBody>
                    <a:bodyPr/>
                    <a:lstStyle/>
                    <a:p>
                      <a:pPr algn="ctr">
                        <a:buNone/>
                      </a:pPr>
                      <a:r>
                        <a:rPr sz="1400" b="0"/>
                        <a:t>25.0%</a:t>
                      </a:r>
                    </a:p>
                  </a:txBody>
                  <a:tcPr/>
                </a:tc>
                <a:tc>
                  <a:txBody>
                    <a:bodyPr/>
                    <a:lstStyle/>
                    <a:p>
                      <a:pPr algn="ctr">
                        <a:buNone/>
                      </a:pPr>
                      <a:r>
                        <a:rPr sz="1400" b="0"/>
                        <a:t>3</a:t>
                      </a:r>
                    </a:p>
                  </a:txBody>
                  <a:tcPr/>
                </a:tc>
              </a:tr>
              <a:tr h="0">
                <a:tc>
                  <a:txBody>
                    <a:bodyPr/>
                    <a:lstStyle/>
                    <a:p>
                      <a:pPr>
                        <a:buNone/>
                      </a:pPr>
                      <a:r>
                        <a:rPr sz="1500" b="1"/>
                        <a:t>Bookkeeper</a:t>
                      </a:r>
                    </a:p>
                  </a:txBody>
                  <a:tcPr/>
                </a:tc>
                <a:tc gridSpan="4">
                  <a:txBody>
                    <a:bodyPr/>
                    <a:lstStyle/>
                    <a:p>
                      <a:pPr>
                        <a:buNone/>
                      </a:pPr>
                      <a:endParaRPr/>
                    </a:p>
                  </a:txBody>
                  <a:tcPr marL="0" marR="0" marT="0" marB="0">
                    <a:solidFill>
                      <a:srgbClr val="FFCC33"/>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a:p>
                  </a:txBody>
                  <a:tcPr marL="0" marR="0" marT="0" marB="0"/>
                </a:tc>
                <a:tc>
                  <a:txBody>
                    <a:bodyPr/>
                    <a:lstStyle/>
                    <a:p>
                      <a:pPr algn="ctr">
                        <a:buNone/>
                      </a:pPr>
                      <a:r>
                        <a:rPr sz="1400" b="0"/>
                        <a:t>25.0%</a:t>
                      </a:r>
                    </a:p>
                  </a:txBody>
                  <a:tcPr/>
                </a:tc>
                <a:tc>
                  <a:txBody>
                    <a:bodyPr/>
                    <a:lstStyle/>
                    <a:p>
                      <a:pPr algn="ctr">
                        <a:buNone/>
                      </a:pPr>
                      <a:r>
                        <a:rPr sz="1400" b="0"/>
                        <a:t>3</a:t>
                      </a:r>
                    </a:p>
                  </a:txBody>
                  <a:tcPr/>
                </a:tc>
              </a:tr>
              <a:tr h="0">
                <a:tc>
                  <a:txBody>
                    <a:bodyPr/>
                    <a:lstStyle/>
                    <a:p>
                      <a:pPr>
                        <a:buNone/>
                      </a:pPr>
                      <a:r>
                        <a:rPr sz="1500" b="1"/>
                        <a:t>Payroll</a:t>
                      </a:r>
                    </a:p>
                  </a:txBody>
                  <a:tcPr/>
                </a:tc>
                <a:tc>
                  <a:txBody>
                    <a:bodyPr/>
                    <a:lstStyle/>
                    <a:p>
                      <a:pPr>
                        <a:buNone/>
                      </a:pPr>
                      <a:endParaRPr/>
                    </a:p>
                  </a:txBody>
                  <a:tcPr marL="0" marR="0" marT="0" marB="0">
                    <a:solidFill>
                      <a:srgbClr val="31849B"/>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Accountant</a:t>
                      </a:r>
                    </a:p>
                  </a:txBody>
                  <a:tcPr/>
                </a:tc>
                <a:tc>
                  <a:txBody>
                    <a:bodyPr/>
                    <a:lstStyle/>
                    <a:p>
                      <a:pPr>
                        <a:buNone/>
                      </a:pPr>
                      <a:endParaRPr/>
                    </a:p>
                  </a:txBody>
                  <a:tcPr marL="0" marR="0" marT="0" marB="0">
                    <a:solidFill>
                      <a:srgbClr val="990066"/>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Manager</a:t>
                      </a:r>
                    </a:p>
                  </a:txBody>
                  <a:tcPr/>
                </a:tc>
                <a:tc gridSpan="3">
                  <a:txBody>
                    <a:bodyPr/>
                    <a:lstStyle/>
                    <a:p>
                      <a:pPr>
                        <a:buNone/>
                      </a:pPr>
                      <a:endParaRPr/>
                    </a:p>
                  </a:txBody>
                  <a:tcPr marL="0" marR="0" marT="0" marB="0">
                    <a:solidFill>
                      <a:srgbClr val="FF9900"/>
                    </a:solidFill>
                  </a:tcPr>
                </a:tc>
                <a:tc hMerge="1">
                  <a:txBody>
                    <a:bodyPr/>
                    <a:lstStyle/>
                    <a:p>
                      <a:endParaRPr lang="en-US"/>
                    </a:p>
                  </a:txBody>
                  <a:tcPr marL="0" marR="0" marT="0" marB="0"/>
                </a:tc>
                <a:tc hMerge="1">
                  <a:txBody>
                    <a:bodyPr/>
                    <a:lstStyle/>
                    <a:p>
                      <a:endParaRPr lang="en-US"/>
                    </a:p>
                  </a:txBody>
                  <a:tcPr marL="0" marR="0" marT="0" marB="0"/>
                </a:tc>
                <a:tc gridSpan="2">
                  <a:txBody>
                    <a:bodyPr/>
                    <a:lstStyle/>
                    <a:p>
                      <a:pPr>
                        <a:buNone/>
                      </a:pPr>
                      <a:endParaRPr/>
                    </a:p>
                  </a:txBody>
                  <a:tcPr marL="0" marR="0" marT="0" marB="0"/>
                </a:tc>
                <a:tc hMerge="1">
                  <a:txBody>
                    <a:bodyPr/>
                    <a:lstStyle/>
                    <a:p>
                      <a:endParaRPr lang="en-US"/>
                    </a:p>
                  </a:txBody>
                  <a:tcPr marL="0" marR="0" marT="0" marB="0"/>
                </a:tc>
                <a:tc>
                  <a:txBody>
                    <a:bodyPr/>
                    <a:lstStyle/>
                    <a:p>
                      <a:pPr algn="ctr">
                        <a:buNone/>
                      </a:pPr>
                      <a:r>
                        <a:rPr sz="1400" b="0"/>
                        <a:t>16.7%</a:t>
                      </a:r>
                    </a:p>
                  </a:txBody>
                  <a:tcPr/>
                </a:tc>
                <a:tc>
                  <a:txBody>
                    <a:bodyPr/>
                    <a:lstStyle/>
                    <a:p>
                      <a:pPr algn="ctr">
                        <a:buNone/>
                      </a:pPr>
                      <a:r>
                        <a:rPr sz="1400" b="0"/>
                        <a:t>2</a:t>
                      </a:r>
                    </a:p>
                  </a:txBody>
                  <a:tcPr/>
                </a:tc>
              </a:tr>
              <a:tr h="0">
                <a:tc>
                  <a:txBody>
                    <a:bodyPr/>
                    <a:lstStyle/>
                    <a:p>
                      <a:pPr>
                        <a:buNone/>
                      </a:pPr>
                      <a:r>
                        <a:rPr sz="1500" b="1"/>
                        <a:t>Frontline Staff</a:t>
                      </a:r>
                    </a:p>
                  </a:txBody>
                  <a:tcPr/>
                </a:tc>
                <a:tc>
                  <a:txBody>
                    <a:bodyPr/>
                    <a:lstStyle/>
                    <a:p>
                      <a:pPr>
                        <a:buNone/>
                      </a:pPr>
                      <a:endParaRPr/>
                    </a:p>
                  </a:txBody>
                  <a:tcPr marL="0" marR="0" marT="0" marB="0">
                    <a:solidFill>
                      <a:srgbClr val="5A3013"/>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Volunteer Director</a:t>
                      </a:r>
                    </a:p>
                  </a:txBody>
                  <a:tcPr/>
                </a:tc>
                <a:tc>
                  <a:txBody>
                    <a:bodyPr/>
                    <a:lstStyle/>
                    <a:p>
                      <a:pPr>
                        <a:buNone/>
                      </a:pPr>
                      <a:endParaRPr/>
                    </a:p>
                  </a:txBody>
                  <a:tcPr marL="0" marR="0" marT="0" marB="0">
                    <a:solidFill>
                      <a:srgbClr val="80C65A"/>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Other, please specify...</a:t>
                      </a:r>
                    </a:p>
                  </a:txBody>
                  <a:tcPr/>
                </a:tc>
                <a:tc gridSpan="2">
                  <a:txBody>
                    <a:bodyPr/>
                    <a:lstStyle/>
                    <a:p>
                      <a:pPr>
                        <a:buNone/>
                      </a:pPr>
                      <a:endParaRPr/>
                    </a:p>
                  </a:txBody>
                  <a:tcPr marL="0" marR="0" marT="0" marB="0">
                    <a:solidFill>
                      <a:srgbClr val="BFE32D"/>
                    </a:solidFill>
                  </a:tcPr>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8.3%</a:t>
                      </a:r>
                    </a:p>
                  </a:txBody>
                  <a:tcPr/>
                </a:tc>
                <a:tc>
                  <a:txBody>
                    <a:bodyPr/>
                    <a:lstStyle/>
                    <a:p>
                      <a:pPr algn="ctr">
                        <a:buNone/>
                      </a:pPr>
                      <a:r>
                        <a:rPr sz="1400" b="0"/>
                        <a:t>1</a:t>
                      </a:r>
                    </a:p>
                  </a:txBody>
                  <a:tcPr/>
                </a:tc>
              </a:tr>
              <a:tr h="0">
                <a:tc>
                  <a:txBody>
                    <a:bodyPr/>
                    <a:lstStyle/>
                    <a:p>
                      <a:pPr>
                        <a:buNone/>
                      </a:pPr>
                      <a:endParaRPr/>
                    </a:p>
                  </a:txBody>
                  <a:tcPr/>
                </a:tc>
                <a:tc gridSpan="6">
                  <a:txBody>
                    <a:bodyPr/>
                    <a:lstStyle/>
                    <a:p>
                      <a:pPr algn="r">
                        <a:buNone/>
                      </a:pPr>
                      <a:r>
                        <a:rPr sz="1400" b="1"/>
                        <a:t>Total Responses</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1" dirty="0"/>
                        <a:t>12</a:t>
                      </a:r>
                    </a:p>
                  </a:txBody>
                  <a:tcPr/>
                </a:tc>
              </a:tr>
            </a:tbl>
          </a:graphicData>
        </a:graphic>
      </p:graphicFrame>
    </p:spTree>
    <p:extLst>
      <p:ext uri="{BB962C8B-B14F-4D97-AF65-F5344CB8AC3E}">
        <p14:creationId xmlns:p14="http://schemas.microsoft.com/office/powerpoint/2010/main" val="1907781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Type of role:</a:t>
            </a:r>
          </a:p>
        </p:txBody>
      </p:sp>
      <p:graphicFrame>
        <p:nvGraphicFramePr>
          <p:cNvPr id="4" name="Shape 2"/>
          <p:cNvGraphicFramePr>
            <a:graphicFrameLocks/>
          </p:cNvGraphicFramePr>
          <p:nvPr>
            <p:extLst>
              <p:ext uri="{D42A27DB-BD31-4B8C-83A1-F6EECF244321}">
                <p14:modId xmlns:p14="http://schemas.microsoft.com/office/powerpoint/2010/main" val="288068659"/>
              </p:ext>
            </p:extLst>
          </p:nvPr>
        </p:nvGraphicFramePr>
        <p:xfrm>
          <a:off x="914400" y="1371600"/>
          <a:ext cx="7264400" cy="2336800"/>
        </p:xfrm>
        <a:graphic>
          <a:graphicData uri="http://schemas.openxmlformats.org/drawingml/2006/table">
            <a:tbl>
              <a:tblPr firstRow="1" firstCol="1" bandRow="1">
                <a:tableStyleId>{B301B821-A1FF-4177-AEE7-76D212191A09}</a:tableStyleId>
              </a:tblPr>
              <a:tblGrid>
                <a:gridCol w="2590800"/>
                <a:gridCol w="50800"/>
                <a:gridCol w="152400"/>
                <a:gridCol w="330200"/>
                <a:gridCol w="660400"/>
                <a:gridCol w="889000"/>
                <a:gridCol w="1295400"/>
                <a:gridCol w="1295400"/>
              </a:tblGrid>
              <a:tr h="370840">
                <a:tc>
                  <a:txBody>
                    <a:bodyPr/>
                    <a:lstStyle/>
                    <a:p>
                      <a:pPr>
                        <a:buNone/>
                      </a:pPr>
                      <a:r>
                        <a:rPr sz="1600" b="1"/>
                        <a:t>Response</a:t>
                      </a:r>
                    </a:p>
                  </a:txBody>
                  <a:tcPr/>
                </a:tc>
                <a:tc gridSpan="5">
                  <a:txBody>
                    <a:bodyPr/>
                    <a:lstStyle/>
                    <a:p>
                      <a:pPr>
                        <a:buNone/>
                      </a:pPr>
                      <a:r>
                        <a:rPr sz="1600" b="1"/>
                        <a:t>Chart</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600" b="1"/>
                        <a:t>Percentage</a:t>
                      </a:r>
                    </a:p>
                  </a:txBody>
                  <a:tcPr/>
                </a:tc>
                <a:tc>
                  <a:txBody>
                    <a:bodyPr/>
                    <a:lstStyle/>
                    <a:p>
                      <a:pPr algn="ctr">
                        <a:buNone/>
                      </a:pPr>
                      <a:r>
                        <a:rPr sz="1600" b="1"/>
                        <a:t>Count</a:t>
                      </a:r>
                    </a:p>
                  </a:txBody>
                  <a:tcPr/>
                </a:tc>
              </a:tr>
              <a:tr h="0">
                <a:tc>
                  <a:txBody>
                    <a:bodyPr/>
                    <a:lstStyle/>
                    <a:p>
                      <a:pPr>
                        <a:buNone/>
                      </a:pPr>
                      <a:r>
                        <a:rPr sz="1500" b="1" dirty="0"/>
                        <a:t>Charity</a:t>
                      </a:r>
                    </a:p>
                  </a:txBody>
                  <a:tcPr/>
                </a:tc>
                <a:tc gridSpan="2">
                  <a:txBody>
                    <a:bodyPr/>
                    <a:lstStyle/>
                    <a:p>
                      <a:pPr>
                        <a:buNone/>
                      </a:pPr>
                      <a:endParaRPr/>
                    </a:p>
                  </a:txBody>
                  <a:tcPr marL="0" marR="0" marT="0" marB="0">
                    <a:solidFill>
                      <a:srgbClr val="80C65A"/>
                    </a:solidFill>
                  </a:tcPr>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8.3%</a:t>
                      </a:r>
                    </a:p>
                  </a:txBody>
                  <a:tcPr/>
                </a:tc>
                <a:tc>
                  <a:txBody>
                    <a:bodyPr/>
                    <a:lstStyle/>
                    <a:p>
                      <a:pPr algn="ctr">
                        <a:buNone/>
                      </a:pPr>
                      <a:r>
                        <a:rPr sz="1400" b="0"/>
                        <a:t>1</a:t>
                      </a:r>
                    </a:p>
                  </a:txBody>
                  <a:tcPr/>
                </a:tc>
              </a:tr>
              <a:tr h="0">
                <a:tc>
                  <a:txBody>
                    <a:bodyPr/>
                    <a:lstStyle/>
                    <a:p>
                      <a:pPr>
                        <a:buNone/>
                      </a:pPr>
                      <a:r>
                        <a:rPr sz="1500" b="1"/>
                        <a:t>Society</a:t>
                      </a:r>
                    </a:p>
                  </a:txBody>
                  <a:tcPr/>
                </a:tc>
                <a:tc gridSpan="4">
                  <a:txBody>
                    <a:bodyPr/>
                    <a:lstStyle/>
                    <a:p>
                      <a:pPr>
                        <a:buNone/>
                      </a:pPr>
                      <a:endParaRPr/>
                    </a:p>
                  </a:txBody>
                  <a:tcPr marL="0" marR="0" marT="0" marB="0">
                    <a:solidFill>
                      <a:srgbClr val="FF0000"/>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a:p>
                  </a:txBody>
                  <a:tcPr marL="0" marR="0" marT="0" marB="0"/>
                </a:tc>
                <a:tc>
                  <a:txBody>
                    <a:bodyPr/>
                    <a:lstStyle/>
                    <a:p>
                      <a:pPr algn="ctr">
                        <a:buNone/>
                      </a:pPr>
                      <a:r>
                        <a:rPr sz="1400" b="0"/>
                        <a:t>58.3%</a:t>
                      </a:r>
                    </a:p>
                  </a:txBody>
                  <a:tcPr/>
                </a:tc>
                <a:tc>
                  <a:txBody>
                    <a:bodyPr/>
                    <a:lstStyle/>
                    <a:p>
                      <a:pPr algn="ctr">
                        <a:buNone/>
                      </a:pPr>
                      <a:r>
                        <a:rPr sz="1400" b="0"/>
                        <a:t>7</a:t>
                      </a:r>
                    </a:p>
                  </a:txBody>
                  <a:tcPr/>
                </a:tc>
              </a:tr>
              <a:tr h="0">
                <a:tc>
                  <a:txBody>
                    <a:bodyPr/>
                    <a:lstStyle/>
                    <a:p>
                      <a:pPr>
                        <a:buNone/>
                      </a:pPr>
                      <a:r>
                        <a:rPr sz="1500" b="1"/>
                        <a:t>Business</a:t>
                      </a:r>
                    </a:p>
                  </a:txBody>
                  <a:tcPr/>
                </a:tc>
                <a:tc gridSpan="2">
                  <a:txBody>
                    <a:bodyPr/>
                    <a:lstStyle/>
                    <a:p>
                      <a:pPr>
                        <a:buNone/>
                      </a:pPr>
                      <a:endParaRPr/>
                    </a:p>
                  </a:txBody>
                  <a:tcPr marL="0" marR="0" marT="0" marB="0">
                    <a:solidFill>
                      <a:srgbClr val="3399CC"/>
                    </a:solidFill>
                  </a:tcPr>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8.3%</a:t>
                      </a:r>
                    </a:p>
                  </a:txBody>
                  <a:tcPr/>
                </a:tc>
                <a:tc>
                  <a:txBody>
                    <a:bodyPr/>
                    <a:lstStyle/>
                    <a:p>
                      <a:pPr algn="ctr">
                        <a:buNone/>
                      </a:pPr>
                      <a:r>
                        <a:rPr sz="1400" b="0"/>
                        <a:t>1</a:t>
                      </a:r>
                    </a:p>
                  </a:txBody>
                  <a:tcPr/>
                </a:tc>
              </a:tr>
              <a:tr h="0">
                <a:tc>
                  <a:txBody>
                    <a:bodyPr/>
                    <a:lstStyle/>
                    <a:p>
                      <a:pPr>
                        <a:buNone/>
                      </a:pPr>
                      <a:r>
                        <a:rPr sz="1500" b="1"/>
                        <a:t>Coop</a:t>
                      </a:r>
                    </a:p>
                  </a:txBody>
                  <a:tcPr/>
                </a:tc>
                <a:tc>
                  <a:txBody>
                    <a:bodyPr/>
                    <a:lstStyle/>
                    <a:p>
                      <a:pPr>
                        <a:buNone/>
                      </a:pPr>
                      <a:endParaRPr/>
                    </a:p>
                  </a:txBody>
                  <a:tcPr marL="0" marR="0" marT="0" marB="0">
                    <a:solidFill>
                      <a:srgbClr val="FFCC33"/>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Other, please specify...</a:t>
                      </a:r>
                    </a:p>
                  </a:txBody>
                  <a:tcPr/>
                </a:tc>
                <a:tc gridSpan="3">
                  <a:txBody>
                    <a:bodyPr/>
                    <a:lstStyle/>
                    <a:p>
                      <a:pPr>
                        <a:buNone/>
                      </a:pPr>
                      <a:endParaRPr/>
                    </a:p>
                  </a:txBody>
                  <a:tcPr marL="0" marR="0" marT="0" marB="0">
                    <a:solidFill>
                      <a:srgbClr val="31849B"/>
                    </a:solidFill>
                  </a:tcPr>
                </a:tc>
                <a:tc hMerge="1">
                  <a:txBody>
                    <a:bodyPr/>
                    <a:lstStyle/>
                    <a:p>
                      <a:endParaRPr lang="en-US"/>
                    </a:p>
                  </a:txBody>
                  <a:tcPr marL="0" marR="0" marT="0" marB="0"/>
                </a:tc>
                <a:tc hMerge="1">
                  <a:txBody>
                    <a:bodyPr/>
                    <a:lstStyle/>
                    <a:p>
                      <a:endParaRPr lang="en-US"/>
                    </a:p>
                  </a:txBody>
                  <a:tcPr marL="0" marR="0" marT="0" marB="0"/>
                </a:tc>
                <a:tc gridSpan="2">
                  <a:txBody>
                    <a:bodyPr/>
                    <a:lstStyle/>
                    <a:p>
                      <a:pPr>
                        <a:buNone/>
                      </a:pPr>
                      <a:endParaRPr/>
                    </a:p>
                  </a:txBody>
                  <a:tcPr marL="0" marR="0" marT="0" marB="0"/>
                </a:tc>
                <a:tc hMerge="1">
                  <a:txBody>
                    <a:bodyPr/>
                    <a:lstStyle/>
                    <a:p>
                      <a:endParaRPr lang="en-US"/>
                    </a:p>
                  </a:txBody>
                  <a:tcPr marL="0" marR="0" marT="0" marB="0"/>
                </a:tc>
                <a:tc>
                  <a:txBody>
                    <a:bodyPr/>
                    <a:lstStyle/>
                    <a:p>
                      <a:pPr algn="ctr">
                        <a:buNone/>
                      </a:pPr>
                      <a:r>
                        <a:rPr sz="1400" b="0"/>
                        <a:t>25.0%</a:t>
                      </a:r>
                    </a:p>
                  </a:txBody>
                  <a:tcPr/>
                </a:tc>
                <a:tc>
                  <a:txBody>
                    <a:bodyPr/>
                    <a:lstStyle/>
                    <a:p>
                      <a:pPr algn="ctr">
                        <a:buNone/>
                      </a:pPr>
                      <a:r>
                        <a:rPr sz="1400" b="0"/>
                        <a:t>3</a:t>
                      </a:r>
                    </a:p>
                  </a:txBody>
                  <a:tcPr/>
                </a:tc>
              </a:tr>
              <a:tr h="0">
                <a:tc>
                  <a:txBody>
                    <a:bodyPr/>
                    <a:lstStyle/>
                    <a:p>
                      <a:pPr>
                        <a:buNone/>
                      </a:pPr>
                      <a:endParaRPr dirty="0"/>
                    </a:p>
                  </a:txBody>
                  <a:tcPr/>
                </a:tc>
                <a:tc gridSpan="6">
                  <a:txBody>
                    <a:bodyPr/>
                    <a:lstStyle/>
                    <a:p>
                      <a:pPr algn="r">
                        <a:buNone/>
                      </a:pPr>
                      <a:r>
                        <a:rPr sz="1400" b="1"/>
                        <a:t>Total Responses</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1" dirty="0"/>
                        <a:t>12</a:t>
                      </a:r>
                    </a:p>
                  </a:txBody>
                  <a:tcPr/>
                </a:tc>
              </a:tr>
            </a:tbl>
          </a:graphicData>
        </a:graphic>
      </p:graphicFrame>
      <p:graphicFrame>
        <p:nvGraphicFramePr>
          <p:cNvPr id="6" name="Shape 2"/>
          <p:cNvGraphicFramePr>
            <a:graphicFrameLocks/>
          </p:cNvGraphicFramePr>
          <p:nvPr/>
        </p:nvGraphicFramePr>
        <p:xfrm>
          <a:off x="914400" y="1371600"/>
          <a:ext cx="7239000" cy="2016760"/>
        </p:xfrm>
        <a:graphic>
          <a:graphicData uri="http://schemas.openxmlformats.org/drawingml/2006/table">
            <a:tbl>
              <a:tblPr firstRow="1" firstCol="1" bandRow="1">
                <a:tableStyleId>{B301B821-A1FF-4177-AEE7-76D212191A09}</a:tableStyleId>
              </a:tblPr>
              <a:tblGrid>
                <a:gridCol w="2590800"/>
                <a:gridCol w="203200"/>
                <a:gridCol w="152400"/>
                <a:gridCol w="330200"/>
                <a:gridCol w="152400"/>
                <a:gridCol w="1219200"/>
                <a:gridCol w="1295400"/>
                <a:gridCol w="1295400"/>
              </a:tblGrid>
              <a:tr h="370840">
                <a:tc>
                  <a:txBody>
                    <a:bodyPr/>
                    <a:lstStyle/>
                    <a:p>
                      <a:pPr>
                        <a:buNone/>
                      </a:pPr>
                      <a:r>
                        <a:rPr sz="1600" b="1"/>
                        <a:t>Response</a:t>
                      </a:r>
                    </a:p>
                  </a:txBody>
                  <a:tcPr/>
                </a:tc>
                <a:tc gridSpan="5">
                  <a:txBody>
                    <a:bodyPr/>
                    <a:lstStyle/>
                    <a:p>
                      <a:pPr>
                        <a:buNone/>
                      </a:pPr>
                      <a:r>
                        <a:rPr sz="1600" b="1" dirty="0"/>
                        <a:t>Chart</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600" b="1"/>
                        <a:t>Percentage</a:t>
                      </a:r>
                    </a:p>
                  </a:txBody>
                  <a:tcPr/>
                </a:tc>
                <a:tc>
                  <a:txBody>
                    <a:bodyPr/>
                    <a:lstStyle/>
                    <a:p>
                      <a:pPr algn="ctr">
                        <a:buNone/>
                      </a:pPr>
                      <a:r>
                        <a:rPr sz="1600" b="1"/>
                        <a:t>Count</a:t>
                      </a:r>
                    </a:p>
                  </a:txBody>
                  <a:tcPr/>
                </a:tc>
              </a:tr>
              <a:tr h="0">
                <a:tc>
                  <a:txBody>
                    <a:bodyPr/>
                    <a:lstStyle/>
                    <a:p>
                      <a:pPr>
                        <a:buNone/>
                      </a:pPr>
                      <a:r>
                        <a:rPr sz="1500" b="1"/>
                        <a:t>Volunteer</a:t>
                      </a:r>
                    </a:p>
                  </a:txBody>
                  <a:tcPr/>
                </a:tc>
                <a:tc gridSpan="2">
                  <a:txBody>
                    <a:bodyPr/>
                    <a:lstStyle/>
                    <a:p>
                      <a:pPr>
                        <a:buNone/>
                      </a:pPr>
                      <a:endParaRPr/>
                    </a:p>
                  </a:txBody>
                  <a:tcPr marL="0" marR="0" marT="0" marB="0">
                    <a:solidFill>
                      <a:srgbClr val="80C65A"/>
                    </a:solidFill>
                  </a:tcPr>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16.7%</a:t>
                      </a:r>
                    </a:p>
                  </a:txBody>
                  <a:tcPr/>
                </a:tc>
                <a:tc>
                  <a:txBody>
                    <a:bodyPr/>
                    <a:lstStyle/>
                    <a:p>
                      <a:pPr algn="ctr">
                        <a:buNone/>
                      </a:pPr>
                      <a:r>
                        <a:rPr sz="1400" b="0"/>
                        <a:t>2</a:t>
                      </a:r>
                    </a:p>
                  </a:txBody>
                  <a:tcPr/>
                </a:tc>
              </a:tr>
              <a:tr h="0">
                <a:tc>
                  <a:txBody>
                    <a:bodyPr/>
                    <a:lstStyle/>
                    <a:p>
                      <a:pPr>
                        <a:buNone/>
                      </a:pPr>
                      <a:r>
                        <a:rPr sz="1500" b="1"/>
                        <a:t>Contractor</a:t>
                      </a:r>
                    </a:p>
                  </a:txBody>
                  <a:tcPr/>
                </a:tc>
                <a:tc gridSpan="3">
                  <a:txBody>
                    <a:bodyPr/>
                    <a:lstStyle/>
                    <a:p>
                      <a:pPr>
                        <a:buNone/>
                      </a:pPr>
                      <a:endParaRPr/>
                    </a:p>
                  </a:txBody>
                  <a:tcPr marL="0" marR="0" marT="0" marB="0">
                    <a:solidFill>
                      <a:srgbClr val="FF0000"/>
                    </a:solidFill>
                  </a:tcPr>
                </a:tc>
                <a:tc hMerge="1">
                  <a:txBody>
                    <a:bodyPr/>
                    <a:lstStyle/>
                    <a:p>
                      <a:endParaRPr lang="en-US"/>
                    </a:p>
                  </a:txBody>
                  <a:tcPr marL="0" marR="0" marT="0" marB="0"/>
                </a:tc>
                <a:tc hMerge="1">
                  <a:txBody>
                    <a:bodyPr/>
                    <a:lstStyle/>
                    <a:p>
                      <a:endParaRPr lang="en-US"/>
                    </a:p>
                  </a:txBody>
                  <a:tcPr marL="0" marR="0" marT="0" marB="0"/>
                </a:tc>
                <a:tc gridSpan="2">
                  <a:txBody>
                    <a:bodyPr/>
                    <a:lstStyle/>
                    <a:p>
                      <a:pPr>
                        <a:buNone/>
                      </a:pPr>
                      <a:endParaRPr/>
                    </a:p>
                  </a:txBody>
                  <a:tcPr marL="0" marR="0" marT="0" marB="0"/>
                </a:tc>
                <a:tc hMerge="1">
                  <a:txBody>
                    <a:bodyPr/>
                    <a:lstStyle/>
                    <a:p>
                      <a:endParaRPr lang="en-US"/>
                    </a:p>
                  </a:txBody>
                  <a:tcPr marL="0" marR="0" marT="0" marB="0"/>
                </a:tc>
                <a:tc>
                  <a:txBody>
                    <a:bodyPr/>
                    <a:lstStyle/>
                    <a:p>
                      <a:pPr algn="ctr">
                        <a:buNone/>
                      </a:pPr>
                      <a:r>
                        <a:rPr sz="1400" b="0"/>
                        <a:t>33.3%</a:t>
                      </a:r>
                    </a:p>
                  </a:txBody>
                  <a:tcPr/>
                </a:tc>
                <a:tc>
                  <a:txBody>
                    <a:bodyPr/>
                    <a:lstStyle/>
                    <a:p>
                      <a:pPr algn="ctr">
                        <a:buNone/>
                      </a:pPr>
                      <a:r>
                        <a:rPr sz="1400" b="0"/>
                        <a:t>4</a:t>
                      </a:r>
                    </a:p>
                  </a:txBody>
                  <a:tcPr/>
                </a:tc>
              </a:tr>
              <a:tr h="0">
                <a:tc>
                  <a:txBody>
                    <a:bodyPr/>
                    <a:lstStyle/>
                    <a:p>
                      <a:pPr>
                        <a:buNone/>
                      </a:pPr>
                      <a:r>
                        <a:rPr sz="1500" b="1"/>
                        <a:t>Part-time staff</a:t>
                      </a:r>
                    </a:p>
                  </a:txBody>
                  <a:tcPr/>
                </a:tc>
                <a:tc>
                  <a:txBody>
                    <a:bodyPr/>
                    <a:lstStyle/>
                    <a:p>
                      <a:pPr>
                        <a:buNone/>
                      </a:pPr>
                      <a:endParaRPr/>
                    </a:p>
                  </a:txBody>
                  <a:tcPr marL="0" marR="0" marT="0" marB="0">
                    <a:solidFill>
                      <a:srgbClr val="3399CC"/>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8.3%</a:t>
                      </a:r>
                    </a:p>
                  </a:txBody>
                  <a:tcPr/>
                </a:tc>
                <a:tc>
                  <a:txBody>
                    <a:bodyPr/>
                    <a:lstStyle/>
                    <a:p>
                      <a:pPr algn="ctr">
                        <a:buNone/>
                      </a:pPr>
                      <a:r>
                        <a:rPr sz="1400" b="0"/>
                        <a:t>1</a:t>
                      </a:r>
                    </a:p>
                  </a:txBody>
                  <a:tcPr/>
                </a:tc>
              </a:tr>
              <a:tr h="0">
                <a:tc>
                  <a:txBody>
                    <a:bodyPr/>
                    <a:lstStyle/>
                    <a:p>
                      <a:pPr>
                        <a:buNone/>
                      </a:pPr>
                      <a:r>
                        <a:rPr sz="1500" b="1"/>
                        <a:t>Full-time staff</a:t>
                      </a:r>
                    </a:p>
                  </a:txBody>
                  <a:tcPr/>
                </a:tc>
                <a:tc gridSpan="4">
                  <a:txBody>
                    <a:bodyPr/>
                    <a:lstStyle/>
                    <a:p>
                      <a:pPr>
                        <a:buNone/>
                      </a:pPr>
                      <a:endParaRPr/>
                    </a:p>
                  </a:txBody>
                  <a:tcPr marL="0" marR="0" marT="0" marB="0">
                    <a:solidFill>
                      <a:srgbClr val="FFCC33"/>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a:p>
                  </a:txBody>
                  <a:tcPr marL="0" marR="0" marT="0" marB="0"/>
                </a:tc>
                <a:tc>
                  <a:txBody>
                    <a:bodyPr/>
                    <a:lstStyle/>
                    <a:p>
                      <a:pPr algn="ctr">
                        <a:buNone/>
                      </a:pPr>
                      <a:r>
                        <a:rPr sz="1400" b="0"/>
                        <a:t>41.7%</a:t>
                      </a:r>
                    </a:p>
                  </a:txBody>
                  <a:tcPr/>
                </a:tc>
                <a:tc>
                  <a:txBody>
                    <a:bodyPr/>
                    <a:lstStyle/>
                    <a:p>
                      <a:pPr algn="ctr">
                        <a:buNone/>
                      </a:pPr>
                      <a:r>
                        <a:rPr sz="1400" b="0"/>
                        <a:t>5</a:t>
                      </a:r>
                    </a:p>
                  </a:txBody>
                  <a:tcPr/>
                </a:tc>
              </a:tr>
              <a:tr h="0">
                <a:tc>
                  <a:txBody>
                    <a:bodyPr/>
                    <a:lstStyle/>
                    <a:p>
                      <a:pPr>
                        <a:buNone/>
                      </a:pPr>
                      <a:endParaRPr/>
                    </a:p>
                  </a:txBody>
                  <a:tcPr/>
                </a:tc>
                <a:tc gridSpan="6">
                  <a:txBody>
                    <a:bodyPr/>
                    <a:lstStyle/>
                    <a:p>
                      <a:pPr algn="r">
                        <a:buNone/>
                      </a:pPr>
                      <a:r>
                        <a:rPr sz="1400" b="1"/>
                        <a:t>Total Responses</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1" dirty="0"/>
                        <a:t>12</a:t>
                      </a:r>
                    </a:p>
                  </a:txBody>
                  <a:tcPr/>
                </a:tc>
              </a:tr>
            </a:tbl>
          </a:graphicData>
        </a:graphic>
      </p:graphicFrame>
    </p:spTree>
    <p:extLst>
      <p:ext uri="{BB962C8B-B14F-4D97-AF65-F5344CB8AC3E}">
        <p14:creationId xmlns:p14="http://schemas.microsoft.com/office/powerpoint/2010/main" val="386168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0"/>
            <a:ext cx="9144000" cy="571500"/>
          </a:xfrm>
        </p:spPr>
        <p:txBody>
          <a:bodyPr>
            <a:normAutofit fontScale="90000"/>
          </a:bodyPr>
          <a:lstStyle/>
          <a:p>
            <a:r>
              <a:rPr lang="en-US" dirty="0"/>
              <a:t>6. Hours you personally per week on accounting/bookkeeping:</a:t>
            </a:r>
          </a:p>
        </p:txBody>
      </p:sp>
      <p:sp>
        <p:nvSpPr>
          <p:cNvPr id="7" name="Content Placeholder 2"/>
          <p:cNvSpPr>
            <a:spLocks noGrp="1"/>
          </p:cNvSpPr>
          <p:nvPr>
            <p:ph idx="1"/>
          </p:nvPr>
        </p:nvSpPr>
        <p:spPr>
          <a:xfrm>
            <a:off x="457200" y="1333500"/>
            <a:ext cx="8229600" cy="3771636"/>
          </a:xfrm>
        </p:spPr>
        <p:txBody>
          <a:bodyPr>
            <a:normAutofit/>
          </a:bodyPr>
          <a:lstStyle/>
          <a:p>
            <a:r>
              <a:rPr lang="en-US" dirty="0" smtClean="0"/>
              <a:t>Average: 12.4</a:t>
            </a:r>
          </a:p>
          <a:p>
            <a:r>
              <a:rPr lang="en-US" dirty="0" smtClean="0"/>
              <a:t>Range: 0 - 40</a:t>
            </a:r>
          </a:p>
        </p:txBody>
      </p:sp>
    </p:spTree>
    <p:extLst>
      <p:ext uri="{BB962C8B-B14F-4D97-AF65-F5344CB8AC3E}">
        <p14:creationId xmlns:p14="http://schemas.microsoft.com/office/powerpoint/2010/main" val="2517236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0"/>
            <a:ext cx="9144000" cy="571500"/>
          </a:xfrm>
        </p:spPr>
        <p:txBody>
          <a:bodyPr>
            <a:normAutofit/>
          </a:bodyPr>
          <a:lstStyle/>
          <a:p>
            <a:r>
              <a:rPr lang="en-US" dirty="0"/>
              <a:t>7. Hours you personally per week on payroll:</a:t>
            </a:r>
          </a:p>
        </p:txBody>
      </p:sp>
      <p:sp>
        <p:nvSpPr>
          <p:cNvPr id="7" name="Content Placeholder 2"/>
          <p:cNvSpPr>
            <a:spLocks noGrp="1"/>
          </p:cNvSpPr>
          <p:nvPr>
            <p:ph idx="1"/>
          </p:nvPr>
        </p:nvSpPr>
        <p:spPr>
          <a:xfrm>
            <a:off x="457200" y="1333500"/>
            <a:ext cx="8229600" cy="3771636"/>
          </a:xfrm>
        </p:spPr>
        <p:txBody>
          <a:bodyPr>
            <a:normAutofit/>
          </a:bodyPr>
          <a:lstStyle/>
          <a:p>
            <a:r>
              <a:rPr lang="en-US" dirty="0" smtClean="0"/>
              <a:t>Average: 1.2</a:t>
            </a:r>
          </a:p>
          <a:p>
            <a:r>
              <a:rPr lang="en-US" dirty="0" smtClean="0"/>
              <a:t>Range: 0 - 4</a:t>
            </a:r>
          </a:p>
        </p:txBody>
      </p:sp>
    </p:spTree>
    <p:extLst>
      <p:ext uri="{BB962C8B-B14F-4D97-AF65-F5344CB8AC3E}">
        <p14:creationId xmlns:p14="http://schemas.microsoft.com/office/powerpoint/2010/main" val="759781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0"/>
            <a:ext cx="9144000" cy="571500"/>
          </a:xfrm>
        </p:spPr>
        <p:txBody>
          <a:bodyPr>
            <a:noAutofit/>
          </a:bodyPr>
          <a:lstStyle/>
          <a:p>
            <a:r>
              <a:rPr lang="en-US" sz="2200" dirty="0"/>
              <a:t>8. What is the greatest strength of your organization's </a:t>
            </a:r>
            <a:r>
              <a:rPr lang="en-US" sz="2200" dirty="0" smtClean="0"/>
              <a:t>accounting/bookkeeping/payroll</a:t>
            </a:r>
            <a:r>
              <a:rPr lang="en-US" sz="2200" dirty="0"/>
              <a:t>:</a:t>
            </a:r>
          </a:p>
        </p:txBody>
      </p:sp>
      <p:graphicFrame>
        <p:nvGraphicFramePr>
          <p:cNvPr id="5" name="Shape 2"/>
          <p:cNvGraphicFramePr>
            <a:graphicFrameLocks/>
          </p:cNvGraphicFramePr>
          <p:nvPr>
            <p:extLst>
              <p:ext uri="{D42A27DB-BD31-4B8C-83A1-F6EECF244321}">
                <p14:modId xmlns:p14="http://schemas.microsoft.com/office/powerpoint/2010/main" val="1313259347"/>
              </p:ext>
            </p:extLst>
          </p:nvPr>
        </p:nvGraphicFramePr>
        <p:xfrm>
          <a:off x="914400" y="952500"/>
          <a:ext cx="7264400" cy="4302760"/>
        </p:xfrm>
        <a:graphic>
          <a:graphicData uri="http://schemas.openxmlformats.org/drawingml/2006/table">
            <a:tbl>
              <a:tblPr firstRow="1" firstCol="1" bandRow="1">
                <a:tableStyleId>{B301B821-A1FF-4177-AEE7-76D212191A09}</a:tableStyleId>
              </a:tblPr>
              <a:tblGrid>
                <a:gridCol w="2590800"/>
                <a:gridCol w="50800"/>
                <a:gridCol w="177800"/>
                <a:gridCol w="177800"/>
                <a:gridCol w="177800"/>
                <a:gridCol w="1498600"/>
                <a:gridCol w="1295400"/>
                <a:gridCol w="1295400"/>
              </a:tblGrid>
              <a:tr h="370840">
                <a:tc>
                  <a:txBody>
                    <a:bodyPr/>
                    <a:lstStyle/>
                    <a:p>
                      <a:pPr>
                        <a:buNone/>
                      </a:pPr>
                      <a:r>
                        <a:rPr sz="1600" b="1"/>
                        <a:t>Response</a:t>
                      </a:r>
                    </a:p>
                  </a:txBody>
                  <a:tcPr/>
                </a:tc>
                <a:tc gridSpan="5">
                  <a:txBody>
                    <a:bodyPr/>
                    <a:lstStyle/>
                    <a:p>
                      <a:pPr>
                        <a:buNone/>
                      </a:pPr>
                      <a:r>
                        <a:rPr sz="1600" b="1"/>
                        <a:t>Chart</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600" b="1"/>
                        <a:t>Percentage</a:t>
                      </a:r>
                    </a:p>
                  </a:txBody>
                  <a:tcPr/>
                </a:tc>
                <a:tc>
                  <a:txBody>
                    <a:bodyPr/>
                    <a:lstStyle/>
                    <a:p>
                      <a:pPr algn="ctr">
                        <a:buNone/>
                      </a:pPr>
                      <a:r>
                        <a:rPr sz="1600" b="1"/>
                        <a:t>Count</a:t>
                      </a:r>
                    </a:p>
                  </a:txBody>
                  <a:tcPr/>
                </a:tc>
              </a:tr>
              <a:tr h="0">
                <a:tc>
                  <a:txBody>
                    <a:bodyPr/>
                    <a:lstStyle/>
                    <a:p>
                      <a:pPr>
                        <a:buNone/>
                      </a:pPr>
                      <a:r>
                        <a:rPr sz="1500" b="1"/>
                        <a:t>Consistency</a:t>
                      </a:r>
                    </a:p>
                  </a:txBody>
                  <a:tcPr/>
                </a:tc>
                <a:tc gridSpan="2">
                  <a:txBody>
                    <a:bodyPr/>
                    <a:lstStyle/>
                    <a:p>
                      <a:pPr>
                        <a:buNone/>
                      </a:pPr>
                      <a:endParaRPr/>
                    </a:p>
                  </a:txBody>
                  <a:tcPr marL="0" marR="0" marT="0" marB="0">
                    <a:solidFill>
                      <a:srgbClr val="80C65A"/>
                    </a:solidFill>
                  </a:tcPr>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9.1%</a:t>
                      </a:r>
                    </a:p>
                  </a:txBody>
                  <a:tcPr/>
                </a:tc>
                <a:tc>
                  <a:txBody>
                    <a:bodyPr/>
                    <a:lstStyle/>
                    <a:p>
                      <a:pPr algn="ctr">
                        <a:buNone/>
                      </a:pPr>
                      <a:r>
                        <a:rPr sz="1400" b="0"/>
                        <a:t>1</a:t>
                      </a:r>
                    </a:p>
                  </a:txBody>
                  <a:tcPr/>
                </a:tc>
              </a:tr>
              <a:tr h="0">
                <a:tc>
                  <a:txBody>
                    <a:bodyPr/>
                    <a:lstStyle/>
                    <a:p>
                      <a:pPr>
                        <a:buNone/>
                      </a:pPr>
                      <a:r>
                        <a:rPr sz="1500" b="1"/>
                        <a:t>Reliability</a:t>
                      </a:r>
                    </a:p>
                  </a:txBody>
                  <a:tcPr/>
                </a:tc>
                <a:tc gridSpan="2">
                  <a:txBody>
                    <a:bodyPr/>
                    <a:lstStyle/>
                    <a:p>
                      <a:pPr>
                        <a:buNone/>
                      </a:pPr>
                      <a:endParaRPr/>
                    </a:p>
                  </a:txBody>
                  <a:tcPr marL="0" marR="0" marT="0" marB="0">
                    <a:solidFill>
                      <a:srgbClr val="FF0000"/>
                    </a:solidFill>
                  </a:tcPr>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9.1%</a:t>
                      </a:r>
                    </a:p>
                  </a:txBody>
                  <a:tcPr/>
                </a:tc>
                <a:tc>
                  <a:txBody>
                    <a:bodyPr/>
                    <a:lstStyle/>
                    <a:p>
                      <a:pPr algn="ctr">
                        <a:buNone/>
                      </a:pPr>
                      <a:r>
                        <a:rPr sz="1400" b="0" dirty="0"/>
                        <a:t>1</a:t>
                      </a:r>
                    </a:p>
                  </a:txBody>
                  <a:tcPr/>
                </a:tc>
              </a:tr>
              <a:tr h="0">
                <a:tc>
                  <a:txBody>
                    <a:bodyPr/>
                    <a:lstStyle/>
                    <a:p>
                      <a:pPr>
                        <a:buNone/>
                      </a:pPr>
                      <a:r>
                        <a:rPr sz="1500" b="1"/>
                        <a:t>Customizable</a:t>
                      </a:r>
                    </a:p>
                  </a:txBody>
                  <a:tcPr/>
                </a:tc>
                <a:tc gridSpan="2">
                  <a:txBody>
                    <a:bodyPr/>
                    <a:lstStyle/>
                    <a:p>
                      <a:pPr>
                        <a:buNone/>
                      </a:pPr>
                      <a:endParaRPr/>
                    </a:p>
                  </a:txBody>
                  <a:tcPr marL="0" marR="0" marT="0" marB="0">
                    <a:solidFill>
                      <a:srgbClr val="3399CC"/>
                    </a:solidFill>
                  </a:tcPr>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9.1%</a:t>
                      </a:r>
                    </a:p>
                  </a:txBody>
                  <a:tcPr/>
                </a:tc>
                <a:tc>
                  <a:txBody>
                    <a:bodyPr/>
                    <a:lstStyle/>
                    <a:p>
                      <a:pPr algn="ctr">
                        <a:buNone/>
                      </a:pPr>
                      <a:r>
                        <a:rPr sz="1400" b="0"/>
                        <a:t>1</a:t>
                      </a:r>
                    </a:p>
                  </a:txBody>
                  <a:tcPr/>
                </a:tc>
              </a:tr>
              <a:tr h="0">
                <a:tc>
                  <a:txBody>
                    <a:bodyPr/>
                    <a:lstStyle/>
                    <a:p>
                      <a:pPr>
                        <a:buNone/>
                      </a:pPr>
                      <a:r>
                        <a:rPr sz="1500" b="1"/>
                        <a:t>Standard</a:t>
                      </a:r>
                    </a:p>
                  </a:txBody>
                  <a:tcPr/>
                </a:tc>
                <a:tc>
                  <a:txBody>
                    <a:bodyPr/>
                    <a:lstStyle/>
                    <a:p>
                      <a:pPr>
                        <a:buNone/>
                      </a:pPr>
                      <a:endParaRPr/>
                    </a:p>
                  </a:txBody>
                  <a:tcPr marL="0" marR="0" marT="0" marB="0">
                    <a:solidFill>
                      <a:srgbClr val="FFCC33"/>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System fits our organization perfectly</a:t>
                      </a:r>
                    </a:p>
                  </a:txBody>
                  <a:tcPr/>
                </a:tc>
                <a:tc gridSpan="4">
                  <a:txBody>
                    <a:bodyPr/>
                    <a:lstStyle/>
                    <a:p>
                      <a:pPr>
                        <a:buNone/>
                      </a:pPr>
                      <a:endParaRPr/>
                    </a:p>
                  </a:txBody>
                  <a:tcPr marL="0" marR="0" marT="0" marB="0">
                    <a:solidFill>
                      <a:srgbClr val="31849B"/>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a:p>
                  </a:txBody>
                  <a:tcPr marL="0" marR="0" marT="0" marB="0"/>
                </a:tc>
                <a:tc>
                  <a:txBody>
                    <a:bodyPr/>
                    <a:lstStyle/>
                    <a:p>
                      <a:pPr algn="ctr">
                        <a:buNone/>
                      </a:pPr>
                      <a:r>
                        <a:rPr sz="1400" b="0"/>
                        <a:t>27.3%</a:t>
                      </a:r>
                    </a:p>
                  </a:txBody>
                  <a:tcPr/>
                </a:tc>
                <a:tc>
                  <a:txBody>
                    <a:bodyPr/>
                    <a:lstStyle/>
                    <a:p>
                      <a:pPr algn="ctr">
                        <a:buNone/>
                      </a:pPr>
                      <a:r>
                        <a:rPr sz="1400" b="0"/>
                        <a:t>3</a:t>
                      </a:r>
                    </a:p>
                  </a:txBody>
                  <a:tcPr/>
                </a:tc>
              </a:tr>
              <a:tr h="0">
                <a:tc>
                  <a:txBody>
                    <a:bodyPr/>
                    <a:lstStyle/>
                    <a:p>
                      <a:pPr>
                        <a:buNone/>
                      </a:pPr>
                      <a:r>
                        <a:rPr sz="1500" b="1"/>
                        <a:t>Easy to report to funders/government</a:t>
                      </a:r>
                    </a:p>
                  </a:txBody>
                  <a:tcPr/>
                </a:tc>
                <a:tc>
                  <a:txBody>
                    <a:bodyPr/>
                    <a:lstStyle/>
                    <a:p>
                      <a:pPr>
                        <a:buNone/>
                      </a:pPr>
                      <a:endParaRPr/>
                    </a:p>
                  </a:txBody>
                  <a:tcPr marL="0" marR="0" marT="0" marB="0">
                    <a:solidFill>
                      <a:srgbClr val="990066"/>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Easy for our staff &amp; board to understand</a:t>
                      </a:r>
                    </a:p>
                  </a:txBody>
                  <a:tcPr/>
                </a:tc>
                <a:tc gridSpan="3">
                  <a:txBody>
                    <a:bodyPr/>
                    <a:lstStyle/>
                    <a:p>
                      <a:pPr>
                        <a:buNone/>
                      </a:pPr>
                      <a:endParaRPr/>
                    </a:p>
                  </a:txBody>
                  <a:tcPr marL="0" marR="0" marT="0" marB="0">
                    <a:solidFill>
                      <a:srgbClr val="FF9900"/>
                    </a:solidFill>
                  </a:tcPr>
                </a:tc>
                <a:tc hMerge="1">
                  <a:txBody>
                    <a:bodyPr/>
                    <a:lstStyle/>
                    <a:p>
                      <a:endParaRPr lang="en-US"/>
                    </a:p>
                  </a:txBody>
                  <a:tcPr marL="0" marR="0" marT="0" marB="0"/>
                </a:tc>
                <a:tc hMerge="1">
                  <a:txBody>
                    <a:bodyPr/>
                    <a:lstStyle/>
                    <a:p>
                      <a:endParaRPr lang="en-US"/>
                    </a:p>
                  </a:txBody>
                  <a:tcPr marL="0" marR="0" marT="0" marB="0"/>
                </a:tc>
                <a:tc gridSpan="2">
                  <a:txBody>
                    <a:bodyPr/>
                    <a:lstStyle/>
                    <a:p>
                      <a:pPr>
                        <a:buNone/>
                      </a:pPr>
                      <a:endParaRPr/>
                    </a:p>
                  </a:txBody>
                  <a:tcPr marL="0" marR="0" marT="0" marB="0"/>
                </a:tc>
                <a:tc hMerge="1">
                  <a:txBody>
                    <a:bodyPr/>
                    <a:lstStyle/>
                    <a:p>
                      <a:endParaRPr lang="en-US"/>
                    </a:p>
                  </a:txBody>
                  <a:tcPr marL="0" marR="0" marT="0" marB="0"/>
                </a:tc>
                <a:tc>
                  <a:txBody>
                    <a:bodyPr/>
                    <a:lstStyle/>
                    <a:p>
                      <a:pPr algn="ctr">
                        <a:buNone/>
                      </a:pPr>
                      <a:r>
                        <a:rPr sz="1400" b="0"/>
                        <a:t>18.2%</a:t>
                      </a:r>
                    </a:p>
                  </a:txBody>
                  <a:tcPr/>
                </a:tc>
                <a:tc>
                  <a:txBody>
                    <a:bodyPr/>
                    <a:lstStyle/>
                    <a:p>
                      <a:pPr algn="ctr">
                        <a:buNone/>
                      </a:pPr>
                      <a:r>
                        <a:rPr sz="1400" b="0"/>
                        <a:t>2</a:t>
                      </a:r>
                    </a:p>
                  </a:txBody>
                  <a:tcPr/>
                </a:tc>
              </a:tr>
              <a:tr h="0">
                <a:tc>
                  <a:txBody>
                    <a:bodyPr/>
                    <a:lstStyle/>
                    <a:p>
                      <a:pPr>
                        <a:buNone/>
                      </a:pPr>
                      <a:r>
                        <a:rPr sz="1500" b="1"/>
                        <a:t>Great staff</a:t>
                      </a:r>
                    </a:p>
                  </a:txBody>
                  <a:tcPr/>
                </a:tc>
                <a:tc gridSpan="2">
                  <a:txBody>
                    <a:bodyPr/>
                    <a:lstStyle/>
                    <a:p>
                      <a:pPr>
                        <a:buNone/>
                      </a:pPr>
                      <a:endParaRPr/>
                    </a:p>
                  </a:txBody>
                  <a:tcPr marL="0" marR="0" marT="0" marB="0">
                    <a:solidFill>
                      <a:srgbClr val="5A3013"/>
                    </a:solidFill>
                  </a:tcPr>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9.1%</a:t>
                      </a:r>
                    </a:p>
                  </a:txBody>
                  <a:tcPr/>
                </a:tc>
                <a:tc>
                  <a:txBody>
                    <a:bodyPr/>
                    <a:lstStyle/>
                    <a:p>
                      <a:pPr algn="ctr">
                        <a:buNone/>
                      </a:pPr>
                      <a:r>
                        <a:rPr sz="1400" b="0"/>
                        <a:t>1</a:t>
                      </a:r>
                    </a:p>
                  </a:txBody>
                  <a:tcPr/>
                </a:tc>
              </a:tr>
              <a:tr h="0">
                <a:tc>
                  <a:txBody>
                    <a:bodyPr/>
                    <a:lstStyle/>
                    <a:p>
                      <a:pPr>
                        <a:buNone/>
                      </a:pPr>
                      <a:r>
                        <a:rPr sz="1500" b="1"/>
                        <a:t>Great volunteers</a:t>
                      </a:r>
                    </a:p>
                  </a:txBody>
                  <a:tcPr/>
                </a:tc>
                <a:tc gridSpan="3">
                  <a:txBody>
                    <a:bodyPr/>
                    <a:lstStyle/>
                    <a:p>
                      <a:pPr>
                        <a:buNone/>
                      </a:pPr>
                      <a:endParaRPr/>
                    </a:p>
                  </a:txBody>
                  <a:tcPr marL="0" marR="0" marT="0" marB="0">
                    <a:solidFill>
                      <a:srgbClr val="80C65A"/>
                    </a:solidFill>
                  </a:tcPr>
                </a:tc>
                <a:tc hMerge="1">
                  <a:txBody>
                    <a:bodyPr/>
                    <a:lstStyle/>
                    <a:p>
                      <a:endParaRPr lang="en-US"/>
                    </a:p>
                  </a:txBody>
                  <a:tcPr marL="0" marR="0" marT="0" marB="0"/>
                </a:tc>
                <a:tc hMerge="1">
                  <a:txBody>
                    <a:bodyPr/>
                    <a:lstStyle/>
                    <a:p>
                      <a:endParaRPr lang="en-US"/>
                    </a:p>
                  </a:txBody>
                  <a:tcPr marL="0" marR="0" marT="0" marB="0"/>
                </a:tc>
                <a:tc gridSpan="2">
                  <a:txBody>
                    <a:bodyPr/>
                    <a:lstStyle/>
                    <a:p>
                      <a:pPr>
                        <a:buNone/>
                      </a:pPr>
                      <a:endParaRPr/>
                    </a:p>
                  </a:txBody>
                  <a:tcPr marL="0" marR="0" marT="0" marB="0"/>
                </a:tc>
                <a:tc hMerge="1">
                  <a:txBody>
                    <a:bodyPr/>
                    <a:lstStyle/>
                    <a:p>
                      <a:endParaRPr lang="en-US"/>
                    </a:p>
                  </a:txBody>
                  <a:tcPr marL="0" marR="0" marT="0" marB="0"/>
                </a:tc>
                <a:tc>
                  <a:txBody>
                    <a:bodyPr/>
                    <a:lstStyle/>
                    <a:p>
                      <a:pPr algn="ctr">
                        <a:buNone/>
                      </a:pPr>
                      <a:r>
                        <a:rPr sz="1400" b="0"/>
                        <a:t>18.2%</a:t>
                      </a:r>
                    </a:p>
                  </a:txBody>
                  <a:tcPr/>
                </a:tc>
                <a:tc>
                  <a:txBody>
                    <a:bodyPr/>
                    <a:lstStyle/>
                    <a:p>
                      <a:pPr algn="ctr">
                        <a:buNone/>
                      </a:pPr>
                      <a:r>
                        <a:rPr sz="1400" b="0"/>
                        <a:t>2</a:t>
                      </a:r>
                    </a:p>
                  </a:txBody>
                  <a:tcPr/>
                </a:tc>
              </a:tr>
              <a:tr h="0">
                <a:tc>
                  <a:txBody>
                    <a:bodyPr/>
                    <a:lstStyle/>
                    <a:p>
                      <a:pPr>
                        <a:buNone/>
                      </a:pPr>
                      <a:endParaRPr/>
                    </a:p>
                  </a:txBody>
                  <a:tcPr/>
                </a:tc>
                <a:tc gridSpan="6">
                  <a:txBody>
                    <a:bodyPr/>
                    <a:lstStyle/>
                    <a:p>
                      <a:pPr algn="r">
                        <a:buNone/>
                      </a:pPr>
                      <a:r>
                        <a:rPr sz="1400" b="1"/>
                        <a:t>Total Responses</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1" dirty="0"/>
                        <a:t>11</a:t>
                      </a:r>
                    </a:p>
                  </a:txBody>
                  <a:tcPr/>
                </a:tc>
              </a:tr>
            </a:tbl>
          </a:graphicData>
        </a:graphic>
      </p:graphicFrame>
    </p:spTree>
    <p:extLst>
      <p:ext uri="{BB962C8B-B14F-4D97-AF65-F5344CB8AC3E}">
        <p14:creationId xmlns:p14="http://schemas.microsoft.com/office/powerpoint/2010/main" val="349627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9. What is the greatest challenge with your organization's accounting/bookkeeping/payroll:</a:t>
            </a:r>
          </a:p>
        </p:txBody>
      </p:sp>
      <p:graphicFrame>
        <p:nvGraphicFramePr>
          <p:cNvPr id="4" name="Shape 2"/>
          <p:cNvGraphicFramePr>
            <a:graphicFrameLocks/>
          </p:cNvGraphicFramePr>
          <p:nvPr>
            <p:extLst>
              <p:ext uri="{D42A27DB-BD31-4B8C-83A1-F6EECF244321}">
                <p14:modId xmlns:p14="http://schemas.microsoft.com/office/powerpoint/2010/main" val="2409222390"/>
              </p:ext>
            </p:extLst>
          </p:nvPr>
        </p:nvGraphicFramePr>
        <p:xfrm>
          <a:off x="914400" y="876300"/>
          <a:ext cx="7213600" cy="4531360"/>
        </p:xfrm>
        <a:graphic>
          <a:graphicData uri="http://schemas.openxmlformats.org/drawingml/2006/table">
            <a:tbl>
              <a:tblPr firstRow="1" firstCol="1" bandRow="1">
                <a:tableStyleId>{B301B821-A1FF-4177-AEE7-76D212191A09}</a:tableStyleId>
              </a:tblPr>
              <a:tblGrid>
                <a:gridCol w="2590800"/>
                <a:gridCol w="50800"/>
                <a:gridCol w="228600"/>
                <a:gridCol w="228600"/>
                <a:gridCol w="228600"/>
                <a:gridCol w="1295400"/>
                <a:gridCol w="1295400"/>
                <a:gridCol w="1295400"/>
              </a:tblGrid>
              <a:tr h="370840">
                <a:tc>
                  <a:txBody>
                    <a:bodyPr/>
                    <a:lstStyle/>
                    <a:p>
                      <a:pPr>
                        <a:buNone/>
                      </a:pPr>
                      <a:r>
                        <a:rPr sz="1600" b="1"/>
                        <a:t>Response</a:t>
                      </a:r>
                    </a:p>
                  </a:txBody>
                  <a:tcPr/>
                </a:tc>
                <a:tc gridSpan="5">
                  <a:txBody>
                    <a:bodyPr/>
                    <a:lstStyle/>
                    <a:p>
                      <a:pPr>
                        <a:buNone/>
                      </a:pPr>
                      <a:r>
                        <a:rPr sz="1600" b="1"/>
                        <a:t>Chart</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600" b="1"/>
                        <a:t>Percentage</a:t>
                      </a:r>
                    </a:p>
                  </a:txBody>
                  <a:tcPr/>
                </a:tc>
                <a:tc>
                  <a:txBody>
                    <a:bodyPr/>
                    <a:lstStyle/>
                    <a:p>
                      <a:pPr algn="ctr">
                        <a:buNone/>
                      </a:pPr>
                      <a:r>
                        <a:rPr sz="1600" b="1"/>
                        <a:t>Count</a:t>
                      </a:r>
                    </a:p>
                  </a:txBody>
                  <a:tcPr/>
                </a:tc>
              </a:tr>
              <a:tr h="0">
                <a:tc>
                  <a:txBody>
                    <a:bodyPr/>
                    <a:lstStyle/>
                    <a:p>
                      <a:pPr>
                        <a:buNone/>
                      </a:pPr>
                      <a:r>
                        <a:rPr sz="1500" b="1"/>
                        <a:t>Consistency</a:t>
                      </a:r>
                    </a:p>
                  </a:txBody>
                  <a:tcPr/>
                </a:tc>
                <a:tc gridSpan="3">
                  <a:txBody>
                    <a:bodyPr/>
                    <a:lstStyle/>
                    <a:p>
                      <a:pPr>
                        <a:buNone/>
                      </a:pPr>
                      <a:endParaRPr/>
                    </a:p>
                  </a:txBody>
                  <a:tcPr marL="0" marR="0" marT="0" marB="0">
                    <a:solidFill>
                      <a:srgbClr val="80C65A"/>
                    </a:solidFill>
                  </a:tcPr>
                </a:tc>
                <a:tc hMerge="1">
                  <a:txBody>
                    <a:bodyPr/>
                    <a:lstStyle/>
                    <a:p>
                      <a:endParaRPr lang="en-US"/>
                    </a:p>
                  </a:txBody>
                  <a:tcPr marL="0" marR="0" marT="0" marB="0"/>
                </a:tc>
                <a:tc hMerge="1">
                  <a:txBody>
                    <a:bodyPr/>
                    <a:lstStyle/>
                    <a:p>
                      <a:endParaRPr lang="en-US"/>
                    </a:p>
                  </a:txBody>
                  <a:tcPr marL="0" marR="0" marT="0" marB="0"/>
                </a:tc>
                <a:tc gridSpan="2">
                  <a:txBody>
                    <a:bodyPr/>
                    <a:lstStyle/>
                    <a:p>
                      <a:pPr>
                        <a:buNone/>
                      </a:pPr>
                      <a:endParaRPr/>
                    </a:p>
                  </a:txBody>
                  <a:tcPr marL="0" marR="0" marT="0" marB="0"/>
                </a:tc>
                <a:tc hMerge="1">
                  <a:txBody>
                    <a:bodyPr/>
                    <a:lstStyle/>
                    <a:p>
                      <a:endParaRPr lang="en-US"/>
                    </a:p>
                  </a:txBody>
                  <a:tcPr marL="0" marR="0" marT="0" marB="0"/>
                </a:tc>
                <a:tc>
                  <a:txBody>
                    <a:bodyPr/>
                    <a:lstStyle/>
                    <a:p>
                      <a:pPr algn="ctr">
                        <a:buNone/>
                      </a:pPr>
                      <a:r>
                        <a:rPr sz="1400" b="0"/>
                        <a:t>25.0%</a:t>
                      </a:r>
                    </a:p>
                  </a:txBody>
                  <a:tcPr/>
                </a:tc>
                <a:tc>
                  <a:txBody>
                    <a:bodyPr/>
                    <a:lstStyle/>
                    <a:p>
                      <a:pPr algn="ctr">
                        <a:buNone/>
                      </a:pPr>
                      <a:r>
                        <a:rPr sz="1400" b="0"/>
                        <a:t>2</a:t>
                      </a:r>
                    </a:p>
                  </a:txBody>
                  <a:tcPr/>
                </a:tc>
              </a:tr>
              <a:tr h="0">
                <a:tc>
                  <a:txBody>
                    <a:bodyPr/>
                    <a:lstStyle/>
                    <a:p>
                      <a:pPr>
                        <a:buNone/>
                      </a:pPr>
                      <a:r>
                        <a:rPr sz="1500" b="1"/>
                        <a:t>Reliability</a:t>
                      </a:r>
                    </a:p>
                  </a:txBody>
                  <a:tcPr/>
                </a:tc>
                <a:tc>
                  <a:txBody>
                    <a:bodyPr/>
                    <a:lstStyle/>
                    <a:p>
                      <a:pPr>
                        <a:buNone/>
                      </a:pPr>
                      <a:endParaRPr/>
                    </a:p>
                  </a:txBody>
                  <a:tcPr marL="0" marR="0" marT="0" marB="0">
                    <a:solidFill>
                      <a:srgbClr val="FF0000"/>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Customizable</a:t>
                      </a:r>
                    </a:p>
                  </a:txBody>
                  <a:tcPr/>
                </a:tc>
                <a:tc>
                  <a:txBody>
                    <a:bodyPr/>
                    <a:lstStyle/>
                    <a:p>
                      <a:pPr>
                        <a:buNone/>
                      </a:pPr>
                      <a:endParaRPr/>
                    </a:p>
                  </a:txBody>
                  <a:tcPr marL="0" marR="0" marT="0" marB="0">
                    <a:solidFill>
                      <a:srgbClr val="3399CC"/>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Standard</a:t>
                      </a:r>
                    </a:p>
                  </a:txBody>
                  <a:tcPr/>
                </a:tc>
                <a:tc>
                  <a:txBody>
                    <a:bodyPr/>
                    <a:lstStyle/>
                    <a:p>
                      <a:pPr>
                        <a:buNone/>
                      </a:pPr>
                      <a:endParaRPr/>
                    </a:p>
                  </a:txBody>
                  <a:tcPr marL="0" marR="0" marT="0" marB="0">
                    <a:solidFill>
                      <a:srgbClr val="FFCC33"/>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System doesn't fit our organization</a:t>
                      </a:r>
                    </a:p>
                  </a:txBody>
                  <a:tcPr/>
                </a:tc>
                <a:tc gridSpan="3">
                  <a:txBody>
                    <a:bodyPr/>
                    <a:lstStyle/>
                    <a:p>
                      <a:pPr>
                        <a:buNone/>
                      </a:pPr>
                      <a:endParaRPr/>
                    </a:p>
                  </a:txBody>
                  <a:tcPr marL="0" marR="0" marT="0" marB="0">
                    <a:solidFill>
                      <a:srgbClr val="31849B"/>
                    </a:solidFill>
                  </a:tcPr>
                </a:tc>
                <a:tc hMerge="1">
                  <a:txBody>
                    <a:bodyPr/>
                    <a:lstStyle/>
                    <a:p>
                      <a:endParaRPr lang="en-US"/>
                    </a:p>
                  </a:txBody>
                  <a:tcPr marL="0" marR="0" marT="0" marB="0"/>
                </a:tc>
                <a:tc hMerge="1">
                  <a:txBody>
                    <a:bodyPr/>
                    <a:lstStyle/>
                    <a:p>
                      <a:endParaRPr lang="en-US"/>
                    </a:p>
                  </a:txBody>
                  <a:tcPr marL="0" marR="0" marT="0" marB="0"/>
                </a:tc>
                <a:tc gridSpan="2">
                  <a:txBody>
                    <a:bodyPr/>
                    <a:lstStyle/>
                    <a:p>
                      <a:pPr>
                        <a:buNone/>
                      </a:pPr>
                      <a:endParaRPr/>
                    </a:p>
                  </a:txBody>
                  <a:tcPr marL="0" marR="0" marT="0" marB="0"/>
                </a:tc>
                <a:tc hMerge="1">
                  <a:txBody>
                    <a:bodyPr/>
                    <a:lstStyle/>
                    <a:p>
                      <a:endParaRPr lang="en-US"/>
                    </a:p>
                  </a:txBody>
                  <a:tcPr marL="0" marR="0" marT="0" marB="0"/>
                </a:tc>
                <a:tc>
                  <a:txBody>
                    <a:bodyPr/>
                    <a:lstStyle/>
                    <a:p>
                      <a:pPr algn="ctr">
                        <a:buNone/>
                      </a:pPr>
                      <a:r>
                        <a:rPr sz="1400" b="0"/>
                        <a:t>25.0%</a:t>
                      </a:r>
                    </a:p>
                  </a:txBody>
                  <a:tcPr/>
                </a:tc>
                <a:tc>
                  <a:txBody>
                    <a:bodyPr/>
                    <a:lstStyle/>
                    <a:p>
                      <a:pPr algn="ctr">
                        <a:buNone/>
                      </a:pPr>
                      <a:r>
                        <a:rPr sz="1400" b="0"/>
                        <a:t>2</a:t>
                      </a:r>
                    </a:p>
                  </a:txBody>
                  <a:tcPr/>
                </a:tc>
              </a:tr>
              <a:tr h="0">
                <a:tc>
                  <a:txBody>
                    <a:bodyPr/>
                    <a:lstStyle/>
                    <a:p>
                      <a:pPr>
                        <a:buNone/>
                      </a:pPr>
                      <a:r>
                        <a:rPr sz="1500" b="1"/>
                        <a:t>Difficult to report to funders/government</a:t>
                      </a:r>
                    </a:p>
                  </a:txBody>
                  <a:tcPr/>
                </a:tc>
                <a:tc gridSpan="4">
                  <a:txBody>
                    <a:bodyPr/>
                    <a:lstStyle/>
                    <a:p>
                      <a:pPr>
                        <a:buNone/>
                      </a:pPr>
                      <a:endParaRPr/>
                    </a:p>
                  </a:txBody>
                  <a:tcPr marL="0" marR="0" marT="0" marB="0">
                    <a:solidFill>
                      <a:srgbClr val="990066"/>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a:p>
                  </a:txBody>
                  <a:tcPr marL="0" marR="0" marT="0" marB="0"/>
                </a:tc>
                <a:tc>
                  <a:txBody>
                    <a:bodyPr/>
                    <a:lstStyle/>
                    <a:p>
                      <a:pPr algn="ctr">
                        <a:buNone/>
                      </a:pPr>
                      <a:r>
                        <a:rPr sz="1400" b="0"/>
                        <a:t>37.5%</a:t>
                      </a:r>
                    </a:p>
                  </a:txBody>
                  <a:tcPr/>
                </a:tc>
                <a:tc>
                  <a:txBody>
                    <a:bodyPr/>
                    <a:lstStyle/>
                    <a:p>
                      <a:pPr algn="ctr">
                        <a:buNone/>
                      </a:pPr>
                      <a:r>
                        <a:rPr sz="1400" b="0"/>
                        <a:t>3</a:t>
                      </a:r>
                    </a:p>
                  </a:txBody>
                  <a:tcPr/>
                </a:tc>
              </a:tr>
              <a:tr h="0">
                <a:tc>
                  <a:txBody>
                    <a:bodyPr/>
                    <a:lstStyle/>
                    <a:p>
                      <a:pPr>
                        <a:buNone/>
                      </a:pPr>
                      <a:r>
                        <a:rPr sz="1500" b="1"/>
                        <a:t>Difficult for our staff &amp; board to understand</a:t>
                      </a:r>
                    </a:p>
                  </a:txBody>
                  <a:tcPr/>
                </a:tc>
                <a:tc gridSpan="2">
                  <a:txBody>
                    <a:bodyPr/>
                    <a:lstStyle/>
                    <a:p>
                      <a:pPr>
                        <a:buNone/>
                      </a:pPr>
                      <a:endParaRPr/>
                    </a:p>
                  </a:txBody>
                  <a:tcPr marL="0" marR="0" marT="0" marB="0">
                    <a:solidFill>
                      <a:srgbClr val="FF9900"/>
                    </a:solidFill>
                  </a:tcPr>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12.5%</a:t>
                      </a:r>
                    </a:p>
                  </a:txBody>
                  <a:tcPr/>
                </a:tc>
                <a:tc>
                  <a:txBody>
                    <a:bodyPr/>
                    <a:lstStyle/>
                    <a:p>
                      <a:pPr algn="ctr">
                        <a:buNone/>
                      </a:pPr>
                      <a:r>
                        <a:rPr sz="1400" b="0"/>
                        <a:t>1</a:t>
                      </a:r>
                    </a:p>
                  </a:txBody>
                  <a:tcPr/>
                </a:tc>
              </a:tr>
              <a:tr h="0">
                <a:tc>
                  <a:txBody>
                    <a:bodyPr/>
                    <a:lstStyle/>
                    <a:p>
                      <a:pPr>
                        <a:buNone/>
                      </a:pPr>
                      <a:r>
                        <a:rPr sz="1500" b="1"/>
                        <a:t>Need more qualified staff</a:t>
                      </a:r>
                    </a:p>
                  </a:txBody>
                  <a:tcPr/>
                </a:tc>
                <a:tc>
                  <a:txBody>
                    <a:bodyPr/>
                    <a:lstStyle/>
                    <a:p>
                      <a:pPr>
                        <a:buNone/>
                      </a:pPr>
                      <a:endParaRPr/>
                    </a:p>
                  </a:txBody>
                  <a:tcPr marL="0" marR="0" marT="0" marB="0">
                    <a:solidFill>
                      <a:srgbClr val="5A3013"/>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Need more qualified or engaged volunteers</a:t>
                      </a:r>
                    </a:p>
                  </a:txBody>
                  <a:tcPr/>
                </a:tc>
                <a:tc>
                  <a:txBody>
                    <a:bodyPr/>
                    <a:lstStyle/>
                    <a:p>
                      <a:pPr>
                        <a:buNone/>
                      </a:pPr>
                      <a:endParaRPr/>
                    </a:p>
                  </a:txBody>
                  <a:tcPr marL="0" marR="0" marT="0" marB="0">
                    <a:solidFill>
                      <a:srgbClr val="80C65A"/>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endParaRPr/>
                    </a:p>
                  </a:txBody>
                  <a:tcPr/>
                </a:tc>
                <a:tc gridSpan="6">
                  <a:txBody>
                    <a:bodyPr/>
                    <a:lstStyle/>
                    <a:p>
                      <a:pPr algn="r">
                        <a:buNone/>
                      </a:pPr>
                      <a:r>
                        <a:rPr sz="1400" b="1"/>
                        <a:t>Total Responses</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1" dirty="0"/>
                        <a:t>8</a:t>
                      </a:r>
                    </a:p>
                  </a:txBody>
                  <a:tcPr/>
                </a:tc>
              </a:tr>
            </a:tbl>
          </a:graphicData>
        </a:graphic>
      </p:graphicFrame>
    </p:spTree>
    <p:extLst>
      <p:ext uri="{BB962C8B-B14F-4D97-AF65-F5344CB8AC3E}">
        <p14:creationId xmlns:p14="http://schemas.microsoft.com/office/powerpoint/2010/main" val="1195203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10. Accounting software used:</a:t>
            </a:r>
          </a:p>
        </p:txBody>
      </p:sp>
      <p:graphicFrame>
        <p:nvGraphicFramePr>
          <p:cNvPr id="5" name="Shape 2"/>
          <p:cNvGraphicFramePr>
            <a:graphicFrameLocks/>
          </p:cNvGraphicFramePr>
          <p:nvPr/>
        </p:nvGraphicFramePr>
        <p:xfrm>
          <a:off x="914400" y="1371600"/>
          <a:ext cx="7264400" cy="2976880"/>
        </p:xfrm>
        <a:graphic>
          <a:graphicData uri="http://schemas.openxmlformats.org/drawingml/2006/table">
            <a:tbl>
              <a:tblPr firstRow="1" firstCol="1" bandRow="1">
                <a:tableStyleId>{B301B821-A1FF-4177-AEE7-76D212191A09}</a:tableStyleId>
              </a:tblPr>
              <a:tblGrid>
                <a:gridCol w="2590800"/>
                <a:gridCol w="50800"/>
                <a:gridCol w="177800"/>
                <a:gridCol w="355600"/>
                <a:gridCol w="177800"/>
                <a:gridCol w="177800"/>
                <a:gridCol w="1143000"/>
                <a:gridCol w="1295400"/>
                <a:gridCol w="1295400"/>
              </a:tblGrid>
              <a:tr h="370840">
                <a:tc>
                  <a:txBody>
                    <a:bodyPr/>
                    <a:lstStyle/>
                    <a:p>
                      <a:pPr>
                        <a:buNone/>
                      </a:pPr>
                      <a:r>
                        <a:rPr sz="1600" b="1"/>
                        <a:t>Response</a:t>
                      </a:r>
                    </a:p>
                  </a:txBody>
                  <a:tcPr/>
                </a:tc>
                <a:tc gridSpan="6">
                  <a:txBody>
                    <a:bodyPr/>
                    <a:lstStyle/>
                    <a:p>
                      <a:pPr>
                        <a:buNone/>
                      </a:pPr>
                      <a:r>
                        <a:rPr sz="1600" b="1"/>
                        <a:t>Chart</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600" b="1"/>
                        <a:t>Percentage</a:t>
                      </a:r>
                    </a:p>
                  </a:txBody>
                  <a:tcPr/>
                </a:tc>
                <a:tc>
                  <a:txBody>
                    <a:bodyPr/>
                    <a:lstStyle/>
                    <a:p>
                      <a:pPr algn="ctr">
                        <a:buNone/>
                      </a:pPr>
                      <a:r>
                        <a:rPr sz="1600" b="1"/>
                        <a:t>Count</a:t>
                      </a:r>
                    </a:p>
                  </a:txBody>
                  <a:tcPr/>
                </a:tc>
              </a:tr>
              <a:tr h="0">
                <a:tc>
                  <a:txBody>
                    <a:bodyPr/>
                    <a:lstStyle/>
                    <a:p>
                      <a:pPr>
                        <a:buNone/>
                      </a:pPr>
                      <a:r>
                        <a:rPr sz="1500" b="1"/>
                        <a:t>Simply Acccounting</a:t>
                      </a:r>
                    </a:p>
                  </a:txBody>
                  <a:tcPr/>
                </a:tc>
                <a:tc gridSpan="5">
                  <a:txBody>
                    <a:bodyPr/>
                    <a:lstStyle/>
                    <a:p>
                      <a:pPr>
                        <a:buNone/>
                      </a:pPr>
                      <a:endParaRPr/>
                    </a:p>
                  </a:txBody>
                  <a:tcPr marL="0" marR="0" marT="0" marB="0">
                    <a:solidFill>
                      <a:srgbClr val="80C65A"/>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a:p>
                  </a:txBody>
                  <a:tcPr marL="0" marR="0" marT="0" marB="0"/>
                </a:tc>
                <a:tc>
                  <a:txBody>
                    <a:bodyPr/>
                    <a:lstStyle/>
                    <a:p>
                      <a:pPr algn="ctr">
                        <a:buNone/>
                      </a:pPr>
                      <a:r>
                        <a:rPr sz="1400" b="0"/>
                        <a:t>45.5%</a:t>
                      </a:r>
                    </a:p>
                  </a:txBody>
                  <a:tcPr/>
                </a:tc>
                <a:tc>
                  <a:txBody>
                    <a:bodyPr/>
                    <a:lstStyle/>
                    <a:p>
                      <a:pPr algn="ctr">
                        <a:buNone/>
                      </a:pPr>
                      <a:r>
                        <a:rPr sz="1400" b="0"/>
                        <a:t>5</a:t>
                      </a:r>
                    </a:p>
                  </a:txBody>
                  <a:tcPr/>
                </a:tc>
              </a:tr>
              <a:tr h="0">
                <a:tc>
                  <a:txBody>
                    <a:bodyPr/>
                    <a:lstStyle/>
                    <a:p>
                      <a:pPr>
                        <a:buNone/>
                      </a:pPr>
                      <a:r>
                        <a:rPr sz="1500" b="1"/>
                        <a:t>AccPac</a:t>
                      </a:r>
                    </a:p>
                  </a:txBody>
                  <a:tcPr/>
                </a:tc>
                <a:tc>
                  <a:txBody>
                    <a:bodyPr/>
                    <a:lstStyle/>
                    <a:p>
                      <a:pPr>
                        <a:buNone/>
                      </a:pPr>
                      <a:endParaRPr/>
                    </a:p>
                  </a:txBody>
                  <a:tcPr marL="0" marR="0" marT="0" marB="0">
                    <a:solidFill>
                      <a:srgbClr val="FF0000"/>
                    </a:solidFill>
                  </a:tcPr>
                </a:tc>
                <a:tc gridSpan="5">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Quickbooks</a:t>
                      </a:r>
                    </a:p>
                  </a:txBody>
                  <a:tcPr/>
                </a:tc>
                <a:tc gridSpan="3">
                  <a:txBody>
                    <a:bodyPr/>
                    <a:lstStyle/>
                    <a:p>
                      <a:pPr>
                        <a:buNone/>
                      </a:pPr>
                      <a:endParaRPr/>
                    </a:p>
                  </a:txBody>
                  <a:tcPr marL="0" marR="0" marT="0" marB="0">
                    <a:solidFill>
                      <a:srgbClr val="3399CC"/>
                    </a:solidFill>
                  </a:tcPr>
                </a:tc>
                <a:tc hMerge="1">
                  <a:txBody>
                    <a:bodyPr/>
                    <a:lstStyle/>
                    <a:p>
                      <a:endParaRPr lang="en-US"/>
                    </a:p>
                  </a:txBody>
                  <a:tcPr marL="0" marR="0" marT="0" marB="0"/>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27.3%</a:t>
                      </a:r>
                    </a:p>
                  </a:txBody>
                  <a:tcPr/>
                </a:tc>
                <a:tc>
                  <a:txBody>
                    <a:bodyPr/>
                    <a:lstStyle/>
                    <a:p>
                      <a:pPr algn="ctr">
                        <a:buNone/>
                      </a:pPr>
                      <a:r>
                        <a:rPr sz="1400" b="0"/>
                        <a:t>3</a:t>
                      </a:r>
                    </a:p>
                  </a:txBody>
                  <a:tcPr/>
                </a:tc>
              </a:tr>
              <a:tr h="0">
                <a:tc>
                  <a:txBody>
                    <a:bodyPr/>
                    <a:lstStyle/>
                    <a:p>
                      <a:pPr>
                        <a:buNone/>
                      </a:pPr>
                      <a:r>
                        <a:rPr sz="1500" b="1"/>
                        <a:t>Sage</a:t>
                      </a:r>
                    </a:p>
                  </a:txBody>
                  <a:tcPr/>
                </a:tc>
                <a:tc gridSpan="2">
                  <a:txBody>
                    <a:bodyPr/>
                    <a:lstStyle/>
                    <a:p>
                      <a:pPr>
                        <a:buNone/>
                      </a:pPr>
                      <a:endParaRPr/>
                    </a:p>
                  </a:txBody>
                  <a:tcPr marL="0" marR="0" marT="0" marB="0">
                    <a:solidFill>
                      <a:srgbClr val="FFCC33"/>
                    </a:solidFill>
                  </a:tcPr>
                </a:tc>
                <a:tc hMerge="1">
                  <a:txBody>
                    <a:bodyPr/>
                    <a:lstStyle/>
                    <a:p>
                      <a:endParaRPr lang="en-US"/>
                    </a:p>
                  </a:txBody>
                  <a:tcPr marL="0" marR="0" marT="0" marB="0"/>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9.1%</a:t>
                      </a:r>
                    </a:p>
                  </a:txBody>
                  <a:tcPr/>
                </a:tc>
                <a:tc>
                  <a:txBody>
                    <a:bodyPr/>
                    <a:lstStyle/>
                    <a:p>
                      <a:pPr algn="ctr">
                        <a:buNone/>
                      </a:pPr>
                      <a:r>
                        <a:rPr sz="1400" b="0"/>
                        <a:t>1</a:t>
                      </a:r>
                    </a:p>
                  </a:txBody>
                  <a:tcPr/>
                </a:tc>
              </a:tr>
              <a:tr h="0">
                <a:tc>
                  <a:txBody>
                    <a:bodyPr/>
                    <a:lstStyle/>
                    <a:p>
                      <a:pPr>
                        <a:buNone/>
                      </a:pPr>
                      <a:r>
                        <a:rPr sz="1500" b="1"/>
                        <a:t>Excel</a:t>
                      </a:r>
                    </a:p>
                  </a:txBody>
                  <a:tcPr/>
                </a:tc>
                <a:tc gridSpan="4">
                  <a:txBody>
                    <a:bodyPr/>
                    <a:lstStyle/>
                    <a:p>
                      <a:pPr>
                        <a:buNone/>
                      </a:pPr>
                      <a:endParaRPr/>
                    </a:p>
                  </a:txBody>
                  <a:tcPr marL="0" marR="0" marT="0" marB="0">
                    <a:solidFill>
                      <a:srgbClr val="31849B"/>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gridSpan="2">
                  <a:txBody>
                    <a:bodyPr/>
                    <a:lstStyle/>
                    <a:p>
                      <a:pPr>
                        <a:buNone/>
                      </a:pPr>
                      <a:endParaRPr/>
                    </a:p>
                  </a:txBody>
                  <a:tcPr marL="0" marR="0" marT="0" marB="0"/>
                </a:tc>
                <a:tc hMerge="1">
                  <a:txBody>
                    <a:bodyPr/>
                    <a:lstStyle/>
                    <a:p>
                      <a:endParaRPr lang="en-US"/>
                    </a:p>
                  </a:txBody>
                  <a:tcPr marL="0" marR="0" marT="0" marB="0"/>
                </a:tc>
                <a:tc>
                  <a:txBody>
                    <a:bodyPr/>
                    <a:lstStyle/>
                    <a:p>
                      <a:pPr algn="ctr">
                        <a:buNone/>
                      </a:pPr>
                      <a:r>
                        <a:rPr sz="1400" b="0"/>
                        <a:t>36.4%</a:t>
                      </a:r>
                    </a:p>
                  </a:txBody>
                  <a:tcPr/>
                </a:tc>
                <a:tc>
                  <a:txBody>
                    <a:bodyPr/>
                    <a:lstStyle/>
                    <a:p>
                      <a:pPr algn="ctr">
                        <a:buNone/>
                      </a:pPr>
                      <a:r>
                        <a:rPr sz="1400" b="0"/>
                        <a:t>4</a:t>
                      </a:r>
                    </a:p>
                  </a:txBody>
                  <a:tcPr/>
                </a:tc>
              </a:tr>
              <a:tr h="0">
                <a:tc>
                  <a:txBody>
                    <a:bodyPr/>
                    <a:lstStyle/>
                    <a:p>
                      <a:pPr>
                        <a:buNone/>
                      </a:pPr>
                      <a:r>
                        <a:rPr sz="1500" b="1"/>
                        <a:t>Custom solution</a:t>
                      </a:r>
                    </a:p>
                  </a:txBody>
                  <a:tcPr/>
                </a:tc>
                <a:tc>
                  <a:txBody>
                    <a:bodyPr/>
                    <a:lstStyle/>
                    <a:p>
                      <a:pPr>
                        <a:buNone/>
                      </a:pPr>
                      <a:endParaRPr/>
                    </a:p>
                  </a:txBody>
                  <a:tcPr marL="0" marR="0" marT="0" marB="0">
                    <a:solidFill>
                      <a:srgbClr val="990066"/>
                    </a:solidFill>
                  </a:tcPr>
                </a:tc>
                <a:tc gridSpan="5">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Other, please specify...</a:t>
                      </a:r>
                    </a:p>
                  </a:txBody>
                  <a:tcPr/>
                </a:tc>
                <a:tc gridSpan="5">
                  <a:txBody>
                    <a:bodyPr/>
                    <a:lstStyle/>
                    <a:p>
                      <a:pPr>
                        <a:buNone/>
                      </a:pPr>
                      <a:endParaRPr/>
                    </a:p>
                  </a:txBody>
                  <a:tcPr marL="0" marR="0" marT="0" marB="0">
                    <a:solidFill>
                      <a:srgbClr val="FF9900"/>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a:p>
                  </a:txBody>
                  <a:tcPr marL="0" marR="0" marT="0" marB="0"/>
                </a:tc>
                <a:tc>
                  <a:txBody>
                    <a:bodyPr/>
                    <a:lstStyle/>
                    <a:p>
                      <a:pPr algn="ctr">
                        <a:buNone/>
                      </a:pPr>
                      <a:r>
                        <a:rPr sz="1400" b="0"/>
                        <a:t>45.5%</a:t>
                      </a:r>
                    </a:p>
                  </a:txBody>
                  <a:tcPr/>
                </a:tc>
                <a:tc>
                  <a:txBody>
                    <a:bodyPr/>
                    <a:lstStyle/>
                    <a:p>
                      <a:pPr algn="ctr">
                        <a:buNone/>
                      </a:pPr>
                      <a:r>
                        <a:rPr sz="1400" b="0"/>
                        <a:t>5</a:t>
                      </a:r>
                    </a:p>
                  </a:txBody>
                  <a:tcPr/>
                </a:tc>
              </a:tr>
              <a:tr h="0">
                <a:tc>
                  <a:txBody>
                    <a:bodyPr/>
                    <a:lstStyle/>
                    <a:p>
                      <a:pPr>
                        <a:buNone/>
                      </a:pPr>
                      <a:endParaRPr dirty="0"/>
                    </a:p>
                  </a:txBody>
                  <a:tcPr/>
                </a:tc>
                <a:tc gridSpan="7">
                  <a:txBody>
                    <a:bodyPr/>
                    <a:lstStyle/>
                    <a:p>
                      <a:pPr algn="r">
                        <a:buNone/>
                      </a:pPr>
                      <a:r>
                        <a:rPr sz="1400" b="1" dirty="0"/>
                        <a:t>Total Responses</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1" dirty="0"/>
                        <a:t>11</a:t>
                      </a:r>
                    </a:p>
                  </a:txBody>
                  <a:tcPr/>
                </a:tc>
              </a:tr>
            </a:tbl>
          </a:graphicData>
        </a:graphic>
      </p:graphicFrame>
      <p:sp>
        <p:nvSpPr>
          <p:cNvPr id="3" name="TextBox 2"/>
          <p:cNvSpPr txBox="1"/>
          <p:nvPr/>
        </p:nvSpPr>
        <p:spPr>
          <a:xfrm>
            <a:off x="2422769" y="4806462"/>
            <a:ext cx="184666" cy="369332"/>
          </a:xfrm>
          <a:prstGeom prst="rect">
            <a:avLst/>
          </a:prstGeom>
          <a:noFill/>
        </p:spPr>
        <p:txBody>
          <a:bodyPr wrap="none" rtlCol="0">
            <a:spAutoFit/>
          </a:bodyPr>
          <a:lstStyle/>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99140291"/>
              </p:ext>
            </p:extLst>
          </p:nvPr>
        </p:nvGraphicFramePr>
        <p:xfrm>
          <a:off x="914400" y="4152900"/>
          <a:ext cx="2057400" cy="1097280"/>
        </p:xfrm>
        <a:graphic>
          <a:graphicData uri="http://schemas.openxmlformats.org/drawingml/2006/table">
            <a:tbl>
              <a:tblPr/>
              <a:tblGrid>
                <a:gridCol w="2057400"/>
              </a:tblGrid>
              <a:tr h="190500">
                <a:tc>
                  <a:txBody>
                    <a:bodyPr/>
                    <a:lstStyle/>
                    <a:p>
                      <a:pPr algn="l" fontAlgn="b"/>
                      <a:r>
                        <a:rPr lang="en-US" sz="1200" b="0" i="0" u="none" strike="noStrike">
                          <a:solidFill>
                            <a:srgbClr val="000000"/>
                          </a:solidFill>
                          <a:effectLst/>
                          <a:latin typeface="Calibri"/>
                        </a:rPr>
                        <a:t>Response</a:t>
                      </a:r>
                    </a:p>
                  </a:txBody>
                  <a:tcPr marL="12700" marR="12700" marT="12700" marB="0" anchor="b">
                    <a:lnL>
                      <a:noFill/>
                    </a:lnL>
                    <a:lnR>
                      <a:noFill/>
                    </a:lnR>
                    <a:lnT>
                      <a:noFill/>
                    </a:lnT>
                    <a:lnB w="19050" cap="flat" cmpd="sng" algn="ctr">
                      <a:solidFill>
                        <a:srgbClr val="4F81BD"/>
                      </a:solidFill>
                      <a:prstDash val="solid"/>
                      <a:round/>
                      <a:headEnd type="none" w="med" len="med"/>
                      <a:tailEnd type="none" w="med" len="med"/>
                    </a:lnB>
                    <a:solidFill>
                      <a:srgbClr val="FFFFFF"/>
                    </a:solidFill>
                  </a:tcPr>
                </a:tc>
              </a:tr>
              <a:tr h="177800">
                <a:tc>
                  <a:txBody>
                    <a:bodyPr/>
                    <a:lstStyle/>
                    <a:p>
                      <a:pPr algn="l" fontAlgn="b"/>
                      <a:r>
                        <a:rPr lang="en-US" sz="1100" b="0" i="0" u="none" strike="noStrike">
                          <a:solidFill>
                            <a:srgbClr val="000000"/>
                          </a:solidFill>
                          <a:effectLst/>
                          <a:latin typeface="Calibri"/>
                        </a:rPr>
                        <a:t> Quickbooks Online</a:t>
                      </a:r>
                    </a:p>
                  </a:txBody>
                  <a:tcPr marL="12700" marR="12700" marT="12700" marB="0" anchor="b">
                    <a:lnL>
                      <a:noFill/>
                    </a:lnL>
                    <a:lnR>
                      <a:noFill/>
                    </a:lnR>
                    <a:lnT w="19050" cap="flat" cmpd="sng" algn="ctr">
                      <a:solidFill>
                        <a:srgbClr val="4F81BD"/>
                      </a:solidFill>
                      <a:prstDash val="solid"/>
                      <a:round/>
                      <a:headEnd type="none" w="med" len="med"/>
                      <a:tailEnd type="none" w="med" len="med"/>
                    </a:lnT>
                    <a:lnB>
                      <a:noFill/>
                    </a:lnB>
                    <a:solidFill>
                      <a:srgbClr val="DBE5F1"/>
                    </a:solidFill>
                  </a:tcPr>
                </a:tc>
              </a:tr>
              <a:tr h="177800">
                <a:tc>
                  <a:txBody>
                    <a:bodyPr/>
                    <a:lstStyle/>
                    <a:p>
                      <a:pPr algn="l" fontAlgn="b"/>
                      <a:r>
                        <a:rPr lang="en-US" sz="1100" b="0" i="0" u="none" strike="noStrike">
                          <a:solidFill>
                            <a:srgbClr val="000000"/>
                          </a:solidFill>
                          <a:effectLst/>
                          <a:latin typeface="Calibri"/>
                        </a:rPr>
                        <a:t> POS sytem specific to golf courses</a:t>
                      </a:r>
                    </a:p>
                  </a:txBody>
                  <a:tcPr marL="12700" marR="12700" marT="12700" marB="0" anchor="b">
                    <a:lnL>
                      <a:noFill/>
                    </a:lnL>
                    <a:lnR>
                      <a:noFill/>
                    </a:lnR>
                    <a:lnT>
                      <a:noFill/>
                    </a:lnT>
                    <a:lnB>
                      <a:noFill/>
                    </a:lnB>
                    <a:solidFill>
                      <a:srgbClr val="FFFFFF"/>
                    </a:solidFill>
                  </a:tcPr>
                </a:tc>
              </a:tr>
              <a:tr h="177800">
                <a:tc>
                  <a:txBody>
                    <a:bodyPr/>
                    <a:lstStyle/>
                    <a:p>
                      <a:pPr algn="l" fontAlgn="b"/>
                      <a:r>
                        <a:rPr lang="en-US" sz="1100" b="0" i="0" u="none" strike="noStrike">
                          <a:solidFill>
                            <a:srgbClr val="000000"/>
                          </a:solidFill>
                          <a:effectLst/>
                          <a:latin typeface="Calibri"/>
                        </a:rPr>
                        <a:t> PMO program run through GCRS</a:t>
                      </a:r>
                    </a:p>
                  </a:txBody>
                  <a:tcPr marL="12700" marR="12700" marT="12700" marB="0" anchor="b">
                    <a:lnL>
                      <a:noFill/>
                    </a:lnL>
                    <a:lnR>
                      <a:noFill/>
                    </a:lnR>
                    <a:lnT>
                      <a:noFill/>
                    </a:lnT>
                    <a:lnB>
                      <a:noFill/>
                    </a:lnB>
                    <a:solidFill>
                      <a:srgbClr val="DBE5F1"/>
                    </a:solidFill>
                  </a:tcPr>
                </a:tc>
              </a:tr>
              <a:tr h="177800">
                <a:tc>
                  <a:txBody>
                    <a:bodyPr/>
                    <a:lstStyle/>
                    <a:p>
                      <a:pPr algn="l" fontAlgn="b"/>
                      <a:r>
                        <a:rPr lang="en-US" sz="1100" b="0" i="0" u="none" strike="noStrike">
                          <a:solidFill>
                            <a:srgbClr val="000000"/>
                          </a:solidFill>
                          <a:effectLst/>
                          <a:latin typeface="Calibri"/>
                        </a:rPr>
                        <a:t> QuickBooks Online</a:t>
                      </a:r>
                    </a:p>
                  </a:txBody>
                  <a:tcPr marL="12700" marR="12700" marT="12700" marB="0" anchor="b">
                    <a:lnL>
                      <a:noFill/>
                    </a:lnL>
                    <a:lnR>
                      <a:noFill/>
                    </a:lnR>
                    <a:lnT>
                      <a:noFill/>
                    </a:lnT>
                    <a:lnB>
                      <a:noFill/>
                    </a:lnB>
                    <a:solidFill>
                      <a:srgbClr val="FFFFFF"/>
                    </a:solidFill>
                  </a:tcPr>
                </a:tc>
              </a:tr>
              <a:tr h="177800">
                <a:tc>
                  <a:txBody>
                    <a:bodyPr/>
                    <a:lstStyle/>
                    <a:p>
                      <a:pPr algn="l" fontAlgn="b"/>
                      <a:r>
                        <a:rPr lang="en-US" sz="1100" b="0" i="0" u="none" strike="noStrike" dirty="0">
                          <a:solidFill>
                            <a:srgbClr val="000000"/>
                          </a:solidFill>
                          <a:effectLst/>
                          <a:latin typeface="Calibri"/>
                        </a:rPr>
                        <a:t> QuickBooks Online</a:t>
                      </a:r>
                    </a:p>
                  </a:txBody>
                  <a:tcPr marL="12700" marR="12700" marT="12700" marB="0" anchor="b">
                    <a:lnL>
                      <a:noFill/>
                    </a:lnL>
                    <a:lnR>
                      <a:noFill/>
                    </a:lnR>
                    <a:lnT>
                      <a:noFill/>
                    </a:lnT>
                    <a:lnB>
                      <a:noFill/>
                    </a:lnB>
                    <a:solidFill>
                      <a:srgbClr val="DBE5F1"/>
                    </a:solidFill>
                  </a:tcPr>
                </a:tc>
              </a:tr>
            </a:tbl>
          </a:graphicData>
        </a:graphic>
      </p:graphicFrame>
    </p:spTree>
    <p:extLst>
      <p:ext uri="{BB962C8B-B14F-4D97-AF65-F5344CB8AC3E}">
        <p14:creationId xmlns:p14="http://schemas.microsoft.com/office/powerpoint/2010/main" val="2645884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17500"/>
            <a:ext cx="7924800" cy="589905"/>
          </a:xfrm>
          <a:prstGeom prst="rect">
            <a:avLst/>
          </a:prstGeom>
          <a:noFill/>
        </p:spPr>
        <p:txBody>
          <a:bodyPr wrap="square" rtlCol="0">
            <a:normAutofit fontScale="92500" lnSpcReduction="20000"/>
          </a:bodyPr>
          <a:lstStyle/>
          <a:p>
            <a:r>
              <a:rPr lang="en-US" sz="4000" b="1" dirty="0" smtClean="0">
                <a:solidFill>
                  <a:schemeClr val="tx1">
                    <a:lumMod val="85000"/>
                    <a:lumOff val="15000"/>
                  </a:schemeClr>
                </a:solidFill>
                <a:latin typeface="+mj-lt"/>
              </a:rPr>
              <a:t>Today’s</a:t>
            </a:r>
            <a:r>
              <a:rPr lang="en-US" sz="4000" dirty="0" smtClean="0">
                <a:latin typeface="+mj-lt"/>
              </a:rPr>
              <a:t> </a:t>
            </a:r>
            <a:r>
              <a:rPr lang="en-US" sz="4000" dirty="0" smtClean="0">
                <a:solidFill>
                  <a:schemeClr val="tx1">
                    <a:lumMod val="50000"/>
                    <a:lumOff val="50000"/>
                  </a:schemeClr>
                </a:solidFill>
                <a:latin typeface="+mj-lt"/>
              </a:rPr>
              <a:t>Activities</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447341"/>
            <a:ext cx="5257800" cy="1323"/>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2" y="4273315"/>
            <a:ext cx="7973935" cy="333425"/>
          </a:xfrm>
          <a:prstGeom prst="rect">
            <a:avLst/>
          </a:prstGeom>
          <a:noFill/>
        </p:spPr>
        <p:txBody>
          <a:bodyPr wrap="none" rtlCol="0">
            <a:normAutofit fontScale="92500" lnSpcReduction="20000"/>
          </a:bodyPr>
          <a:lstStyle/>
          <a:p>
            <a:pPr algn="r"/>
            <a:r>
              <a:rPr lang="en-US" sz="2000" b="1" dirty="0" smtClean="0">
                <a:solidFill>
                  <a:schemeClr val="tx1">
                    <a:lumMod val="75000"/>
                    <a:lumOff val="25000"/>
                  </a:schemeClr>
                </a:solidFill>
              </a:rPr>
              <a:t>Ask questions as they form.</a:t>
            </a:r>
            <a:endParaRPr lang="en-US" sz="2000" b="1" dirty="0">
              <a:solidFill>
                <a:schemeClr val="tx1">
                  <a:lumMod val="75000"/>
                  <a:lumOff val="25000"/>
                </a:schemeClr>
              </a:solidFill>
            </a:endParaRPr>
          </a:p>
        </p:txBody>
      </p:sp>
      <p:sp>
        <p:nvSpPr>
          <p:cNvPr id="12" name="Rectangle 11"/>
          <p:cNvSpPr/>
          <p:nvPr/>
        </p:nvSpPr>
        <p:spPr>
          <a:xfrm>
            <a:off x="8686800" y="4403738"/>
            <a:ext cx="457200" cy="8056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297880"/>
            <a:ext cx="2057400" cy="2708434"/>
            <a:chOff x="762000" y="1557456"/>
            <a:chExt cx="2057400" cy="3250121"/>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3250121"/>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666898"/>
              <a:ext cx="1931160" cy="683264"/>
            </a:xfrm>
            <a:prstGeom prst="rect">
              <a:avLst/>
            </a:prstGeom>
            <a:noFill/>
          </p:spPr>
          <p:txBody>
            <a:bodyPr wrap="square" rtlCol="0">
              <a:normAutofit/>
            </a:bodyPr>
            <a:lstStyle/>
            <a:p>
              <a:pPr algn="ctr">
                <a:lnSpc>
                  <a:spcPct val="80000"/>
                </a:lnSpc>
              </a:pPr>
              <a:r>
                <a:rPr lang="en-US" sz="2400" b="1" dirty="0" smtClean="0">
                  <a:solidFill>
                    <a:schemeClr val="bg1"/>
                  </a:solidFill>
                  <a:effectLst>
                    <a:outerShdw blurRad="50800" dist="25400" dir="5400000" algn="t" rotWithShape="0">
                      <a:prstClr val="black">
                        <a:alpha val="15000"/>
                      </a:prstClr>
                    </a:outerShdw>
                  </a:effectLst>
                </a:rPr>
                <a:t>CICSC’s Story</a:t>
              </a:r>
              <a:endParaRPr lang="en-US" sz="2400" b="1" dirty="0">
                <a:solidFill>
                  <a:schemeClr val="bg1"/>
                </a:solidFill>
                <a:effectLst>
                  <a:outerShdw blurRad="50800" dist="25400" dir="5400000" algn="t" rotWithShape="0">
                    <a:prstClr val="black">
                      <a:alpha val="15000"/>
                    </a:prstClr>
                  </a:outerShdw>
                </a:effectLst>
              </a:endParaRPr>
            </a:p>
          </p:txBody>
        </p:sp>
        <p:sp>
          <p:nvSpPr>
            <p:cNvPr id="19" name="Oval 1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3" name="Group 22"/>
          <p:cNvGrpSpPr/>
          <p:nvPr/>
        </p:nvGrpSpPr>
        <p:grpSpPr>
          <a:xfrm>
            <a:off x="3543300" y="1326619"/>
            <a:ext cx="2057400" cy="2708434"/>
            <a:chOff x="3543300" y="1591943"/>
            <a:chExt cx="2057400" cy="3250121"/>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3250121"/>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667000"/>
              <a:ext cx="1931160" cy="838200"/>
            </a:xfrm>
            <a:prstGeom prst="rect">
              <a:avLst/>
            </a:prstGeom>
            <a:noFill/>
          </p:spPr>
          <p:txBody>
            <a:bodyPr wrap="square" rtlCol="0">
              <a:normAutofit fontScale="92500" lnSpcReduction="20000"/>
            </a:bodyPr>
            <a:lstStyle/>
            <a:p>
              <a:pPr algn="ctr">
                <a:lnSpc>
                  <a:spcPct val="80000"/>
                </a:lnSpc>
              </a:pPr>
              <a:r>
                <a:rPr lang="en-US" sz="2300" b="1" dirty="0" smtClean="0">
                  <a:solidFill>
                    <a:schemeClr val="bg1"/>
                  </a:solidFill>
                  <a:effectLst>
                    <a:outerShdw blurRad="50800" dist="25400" dir="5400000" algn="t" rotWithShape="0">
                      <a:prstClr val="black">
                        <a:alpha val="15000"/>
                      </a:prstClr>
                    </a:outerShdw>
                  </a:effectLst>
                </a:rPr>
                <a:t>Local Accounting Challenges</a:t>
              </a:r>
              <a:endParaRPr lang="en-US"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4" name="Group 23"/>
          <p:cNvGrpSpPr/>
          <p:nvPr/>
        </p:nvGrpSpPr>
        <p:grpSpPr>
          <a:xfrm>
            <a:off x="6324600" y="1322926"/>
            <a:ext cx="2057400" cy="2708434"/>
            <a:chOff x="6324600" y="1587511"/>
            <a:chExt cx="2057400" cy="3250121"/>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3250121"/>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11810" y="2674651"/>
              <a:ext cx="1931160" cy="665695"/>
            </a:xfrm>
            <a:prstGeom prst="rect">
              <a:avLst/>
            </a:prstGeom>
            <a:noFill/>
          </p:spPr>
          <p:txBody>
            <a:bodyPr wrap="square" rtlCol="0">
              <a:normAutofit fontScale="92500"/>
            </a:bodyPr>
            <a:lstStyle/>
            <a:p>
              <a:pPr algn="ctr">
                <a:lnSpc>
                  <a:spcPct val="80000"/>
                </a:lnSpc>
              </a:pPr>
              <a:r>
                <a:rPr lang="en-US" sz="2300" b="1" dirty="0" smtClean="0">
                  <a:solidFill>
                    <a:schemeClr val="bg1"/>
                  </a:solidFill>
                  <a:effectLst>
                    <a:outerShdw blurRad="50800" dist="25400" dir="5400000" algn="t" rotWithShape="0">
                      <a:prstClr val="black">
                        <a:alpha val="15000"/>
                      </a:prstClr>
                    </a:outerShdw>
                  </a:effectLst>
                </a:rPr>
                <a:t>Our Next Steps</a:t>
              </a:r>
              <a:endParaRPr lang="en-US" sz="2300" b="1" dirty="0">
                <a:solidFill>
                  <a:schemeClr val="bg1"/>
                </a:solidFill>
                <a:effectLst>
                  <a:outerShdw blurRad="50800" dist="25400" dir="5400000" algn="t" rotWithShape="0">
                    <a:prstClr val="black">
                      <a:alpha val="15000"/>
                    </a:prstClr>
                  </a:outerShdw>
                </a:effectLst>
              </a:endParaRPr>
            </a:p>
          </p:txBody>
        </p:sp>
        <p:sp>
          <p:nvSpPr>
            <p:cNvPr id="21" name="Oval 20"/>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3" name="TextBox 2"/>
          <p:cNvSpPr txBox="1"/>
          <p:nvPr/>
        </p:nvSpPr>
        <p:spPr>
          <a:xfrm>
            <a:off x="679247" y="4036652"/>
            <a:ext cx="184666" cy="369332"/>
          </a:xfrm>
          <a:prstGeom prst="rect">
            <a:avLst/>
          </a:prstGeom>
          <a:noFill/>
        </p:spPr>
        <p:txBody>
          <a:bodyPr wrap="none" rtlCol="0">
            <a:spAutoFit/>
          </a:bodyPr>
          <a:lstStyle/>
          <a:p>
            <a:endParaRPr 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11. Payroll software </a:t>
            </a:r>
            <a:r>
              <a:rPr lang="en-US" dirty="0" smtClean="0"/>
              <a:t>used:</a:t>
            </a:r>
            <a:endParaRPr lang="en-US" dirty="0"/>
          </a:p>
        </p:txBody>
      </p:sp>
      <p:sp>
        <p:nvSpPr>
          <p:cNvPr id="3" name="TextBox 2"/>
          <p:cNvSpPr txBox="1"/>
          <p:nvPr/>
        </p:nvSpPr>
        <p:spPr>
          <a:xfrm>
            <a:off x="2422769" y="4806462"/>
            <a:ext cx="184666" cy="369332"/>
          </a:xfrm>
          <a:prstGeom prst="rect">
            <a:avLst/>
          </a:prstGeom>
          <a:noFill/>
        </p:spPr>
        <p:txBody>
          <a:bodyPr wrap="none" rtlCol="0">
            <a:spAutoFit/>
          </a:bodyPr>
          <a:lstStyle/>
          <a:p>
            <a:endParaRPr lang="en-US" dirty="0"/>
          </a:p>
        </p:txBody>
      </p:sp>
      <p:graphicFrame>
        <p:nvGraphicFramePr>
          <p:cNvPr id="7" name="Shape 2"/>
          <p:cNvGraphicFramePr>
            <a:graphicFrameLocks/>
          </p:cNvGraphicFramePr>
          <p:nvPr/>
        </p:nvGraphicFramePr>
        <p:xfrm>
          <a:off x="914400" y="1371600"/>
          <a:ext cx="7264400" cy="2336800"/>
        </p:xfrm>
        <a:graphic>
          <a:graphicData uri="http://schemas.openxmlformats.org/drawingml/2006/table">
            <a:tbl>
              <a:tblPr firstRow="1" firstCol="1" bandRow="1">
                <a:tableStyleId>{B301B821-A1FF-4177-AEE7-76D212191A09}</a:tableStyleId>
              </a:tblPr>
              <a:tblGrid>
                <a:gridCol w="2590800"/>
                <a:gridCol w="50800"/>
                <a:gridCol w="177800"/>
                <a:gridCol w="355600"/>
                <a:gridCol w="914400"/>
                <a:gridCol w="584200"/>
                <a:gridCol w="1295400"/>
                <a:gridCol w="1295400"/>
              </a:tblGrid>
              <a:tr h="370840">
                <a:tc>
                  <a:txBody>
                    <a:bodyPr/>
                    <a:lstStyle/>
                    <a:p>
                      <a:pPr>
                        <a:buNone/>
                      </a:pPr>
                      <a:r>
                        <a:rPr sz="1600" b="1"/>
                        <a:t>Response</a:t>
                      </a:r>
                    </a:p>
                  </a:txBody>
                  <a:tcPr/>
                </a:tc>
                <a:tc gridSpan="5">
                  <a:txBody>
                    <a:bodyPr/>
                    <a:lstStyle/>
                    <a:p>
                      <a:pPr>
                        <a:buNone/>
                      </a:pPr>
                      <a:r>
                        <a:rPr sz="1600" b="1" dirty="0"/>
                        <a:t>Chart</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600" b="1"/>
                        <a:t>Percentage</a:t>
                      </a:r>
                    </a:p>
                  </a:txBody>
                  <a:tcPr/>
                </a:tc>
                <a:tc>
                  <a:txBody>
                    <a:bodyPr/>
                    <a:lstStyle/>
                    <a:p>
                      <a:pPr algn="ctr">
                        <a:buNone/>
                      </a:pPr>
                      <a:r>
                        <a:rPr sz="1600" b="1"/>
                        <a:t>Count</a:t>
                      </a:r>
                    </a:p>
                  </a:txBody>
                  <a:tcPr/>
                </a:tc>
              </a:tr>
              <a:tr h="0">
                <a:tc>
                  <a:txBody>
                    <a:bodyPr/>
                    <a:lstStyle/>
                    <a:p>
                      <a:pPr>
                        <a:buNone/>
                      </a:pPr>
                      <a:r>
                        <a:rPr sz="1500" b="1"/>
                        <a:t>ADP</a:t>
                      </a:r>
                    </a:p>
                  </a:txBody>
                  <a:tcPr/>
                </a:tc>
                <a:tc>
                  <a:txBody>
                    <a:bodyPr/>
                    <a:lstStyle/>
                    <a:p>
                      <a:pPr>
                        <a:buNone/>
                      </a:pPr>
                      <a:endParaRPr/>
                    </a:p>
                  </a:txBody>
                  <a:tcPr marL="0" marR="0" marT="0" marB="0">
                    <a:solidFill>
                      <a:srgbClr val="80C65A"/>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Ceridian</a:t>
                      </a:r>
                    </a:p>
                  </a:txBody>
                  <a:tcPr/>
                </a:tc>
                <a:tc gridSpan="2">
                  <a:txBody>
                    <a:bodyPr/>
                    <a:lstStyle/>
                    <a:p>
                      <a:pPr>
                        <a:buNone/>
                      </a:pPr>
                      <a:endParaRPr/>
                    </a:p>
                  </a:txBody>
                  <a:tcPr marL="0" marR="0" marT="0" marB="0">
                    <a:solidFill>
                      <a:srgbClr val="FF0000"/>
                    </a:solidFill>
                  </a:tcPr>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9.1%</a:t>
                      </a:r>
                    </a:p>
                  </a:txBody>
                  <a:tcPr/>
                </a:tc>
                <a:tc>
                  <a:txBody>
                    <a:bodyPr/>
                    <a:lstStyle/>
                    <a:p>
                      <a:pPr algn="ctr">
                        <a:buNone/>
                      </a:pPr>
                      <a:r>
                        <a:rPr sz="1400" b="0"/>
                        <a:t>1</a:t>
                      </a:r>
                    </a:p>
                  </a:txBody>
                  <a:tcPr/>
                </a:tc>
              </a:tr>
              <a:tr h="0">
                <a:tc>
                  <a:txBody>
                    <a:bodyPr/>
                    <a:lstStyle/>
                    <a:p>
                      <a:pPr>
                        <a:buNone/>
                      </a:pPr>
                      <a:r>
                        <a:rPr sz="1500" b="1"/>
                        <a:t>Excel</a:t>
                      </a:r>
                    </a:p>
                  </a:txBody>
                  <a:tcPr/>
                </a:tc>
                <a:tc gridSpan="3">
                  <a:txBody>
                    <a:bodyPr/>
                    <a:lstStyle/>
                    <a:p>
                      <a:pPr>
                        <a:buNone/>
                      </a:pPr>
                      <a:endParaRPr/>
                    </a:p>
                  </a:txBody>
                  <a:tcPr marL="0" marR="0" marT="0" marB="0">
                    <a:solidFill>
                      <a:srgbClr val="3399CC"/>
                    </a:solidFill>
                  </a:tcPr>
                </a:tc>
                <a:tc hMerge="1">
                  <a:txBody>
                    <a:bodyPr/>
                    <a:lstStyle/>
                    <a:p>
                      <a:endParaRPr lang="en-US"/>
                    </a:p>
                  </a:txBody>
                  <a:tcPr marL="0" marR="0" marT="0" marB="0"/>
                </a:tc>
                <a:tc hMerge="1">
                  <a:txBody>
                    <a:bodyPr/>
                    <a:lstStyle/>
                    <a:p>
                      <a:endParaRPr lang="en-US"/>
                    </a:p>
                  </a:txBody>
                  <a:tcPr marL="0" marR="0" marT="0" marB="0"/>
                </a:tc>
                <a:tc gridSpan="2">
                  <a:txBody>
                    <a:bodyPr/>
                    <a:lstStyle/>
                    <a:p>
                      <a:pPr>
                        <a:buNone/>
                      </a:pPr>
                      <a:endParaRPr/>
                    </a:p>
                  </a:txBody>
                  <a:tcPr marL="0" marR="0" marT="0" marB="0"/>
                </a:tc>
                <a:tc hMerge="1">
                  <a:txBody>
                    <a:bodyPr/>
                    <a:lstStyle/>
                    <a:p>
                      <a:endParaRPr lang="en-US"/>
                    </a:p>
                  </a:txBody>
                  <a:tcPr marL="0" marR="0" marT="0" marB="0"/>
                </a:tc>
                <a:tc>
                  <a:txBody>
                    <a:bodyPr/>
                    <a:lstStyle/>
                    <a:p>
                      <a:pPr algn="ctr">
                        <a:buNone/>
                      </a:pPr>
                      <a:r>
                        <a:rPr sz="1400" b="0"/>
                        <a:t>27.3%</a:t>
                      </a:r>
                    </a:p>
                  </a:txBody>
                  <a:tcPr/>
                </a:tc>
                <a:tc>
                  <a:txBody>
                    <a:bodyPr/>
                    <a:lstStyle/>
                    <a:p>
                      <a:pPr algn="ctr">
                        <a:buNone/>
                      </a:pPr>
                      <a:r>
                        <a:rPr sz="1400" b="0"/>
                        <a:t>3</a:t>
                      </a:r>
                    </a:p>
                  </a:txBody>
                  <a:tcPr/>
                </a:tc>
              </a:tr>
              <a:tr h="0">
                <a:tc>
                  <a:txBody>
                    <a:bodyPr/>
                    <a:lstStyle/>
                    <a:p>
                      <a:pPr>
                        <a:buNone/>
                      </a:pPr>
                      <a:r>
                        <a:rPr sz="1500" b="1"/>
                        <a:t>Custom solution</a:t>
                      </a:r>
                    </a:p>
                  </a:txBody>
                  <a:tcPr/>
                </a:tc>
                <a:tc>
                  <a:txBody>
                    <a:bodyPr/>
                    <a:lstStyle/>
                    <a:p>
                      <a:pPr>
                        <a:buNone/>
                      </a:pPr>
                      <a:endParaRPr/>
                    </a:p>
                  </a:txBody>
                  <a:tcPr marL="0" marR="0" marT="0" marB="0">
                    <a:solidFill>
                      <a:srgbClr val="FFCC33"/>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Other, please specify...</a:t>
                      </a:r>
                    </a:p>
                  </a:txBody>
                  <a:tcPr/>
                </a:tc>
                <a:tc gridSpan="4">
                  <a:txBody>
                    <a:bodyPr/>
                    <a:lstStyle/>
                    <a:p>
                      <a:pPr>
                        <a:buNone/>
                      </a:pPr>
                      <a:endParaRPr/>
                    </a:p>
                  </a:txBody>
                  <a:tcPr marL="0" marR="0" marT="0" marB="0">
                    <a:solidFill>
                      <a:srgbClr val="31849B"/>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a:p>
                  </a:txBody>
                  <a:tcPr marL="0" marR="0" marT="0" marB="0"/>
                </a:tc>
                <a:tc>
                  <a:txBody>
                    <a:bodyPr/>
                    <a:lstStyle/>
                    <a:p>
                      <a:pPr algn="ctr">
                        <a:buNone/>
                      </a:pPr>
                      <a:r>
                        <a:rPr sz="1400" b="0"/>
                        <a:t>72.7%</a:t>
                      </a:r>
                    </a:p>
                  </a:txBody>
                  <a:tcPr/>
                </a:tc>
                <a:tc>
                  <a:txBody>
                    <a:bodyPr/>
                    <a:lstStyle/>
                    <a:p>
                      <a:pPr algn="ctr">
                        <a:buNone/>
                      </a:pPr>
                      <a:r>
                        <a:rPr sz="1400" b="0"/>
                        <a:t>8</a:t>
                      </a:r>
                    </a:p>
                  </a:txBody>
                  <a:tcPr/>
                </a:tc>
              </a:tr>
              <a:tr h="0">
                <a:tc>
                  <a:txBody>
                    <a:bodyPr/>
                    <a:lstStyle/>
                    <a:p>
                      <a:pPr>
                        <a:buNone/>
                      </a:pPr>
                      <a:endParaRPr/>
                    </a:p>
                  </a:txBody>
                  <a:tcPr/>
                </a:tc>
                <a:tc gridSpan="6">
                  <a:txBody>
                    <a:bodyPr/>
                    <a:lstStyle/>
                    <a:p>
                      <a:pPr algn="r">
                        <a:buNone/>
                      </a:pPr>
                      <a:r>
                        <a:rPr sz="1400" b="1"/>
                        <a:t>Total Responses</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1" dirty="0"/>
                        <a:t>11</a:t>
                      </a:r>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270030421"/>
              </p:ext>
            </p:extLst>
          </p:nvPr>
        </p:nvGraphicFramePr>
        <p:xfrm>
          <a:off x="914400" y="3550920"/>
          <a:ext cx="2057400" cy="1973580"/>
        </p:xfrm>
        <a:graphic>
          <a:graphicData uri="http://schemas.openxmlformats.org/drawingml/2006/table">
            <a:tbl>
              <a:tblPr/>
              <a:tblGrid>
                <a:gridCol w="2057400"/>
              </a:tblGrid>
              <a:tr h="190500">
                <a:tc>
                  <a:txBody>
                    <a:bodyPr/>
                    <a:lstStyle/>
                    <a:p>
                      <a:pPr algn="l" fontAlgn="b"/>
                      <a:r>
                        <a:rPr lang="en-US" sz="1200" b="0" i="0" u="none" strike="noStrike">
                          <a:solidFill>
                            <a:srgbClr val="000000"/>
                          </a:solidFill>
                          <a:effectLst/>
                          <a:latin typeface="Calibri"/>
                        </a:rPr>
                        <a:t>Response</a:t>
                      </a:r>
                    </a:p>
                  </a:txBody>
                  <a:tcPr marL="12700" marR="12700" marT="12700" marB="0" anchor="b">
                    <a:lnL>
                      <a:noFill/>
                    </a:lnL>
                    <a:lnR>
                      <a:noFill/>
                    </a:lnR>
                    <a:lnT>
                      <a:noFill/>
                    </a:lnT>
                    <a:lnB w="19050" cap="flat" cmpd="sng" algn="ctr">
                      <a:solidFill>
                        <a:srgbClr val="4F81BD"/>
                      </a:solidFill>
                      <a:prstDash val="solid"/>
                      <a:round/>
                      <a:headEnd type="none" w="med" len="med"/>
                      <a:tailEnd type="none" w="med" len="med"/>
                    </a:lnB>
                    <a:solidFill>
                      <a:srgbClr val="FFFFFF"/>
                    </a:solidFill>
                  </a:tcPr>
                </a:tc>
              </a:tr>
              <a:tr h="177800">
                <a:tc>
                  <a:txBody>
                    <a:bodyPr/>
                    <a:lstStyle/>
                    <a:p>
                      <a:pPr algn="l" fontAlgn="b"/>
                      <a:r>
                        <a:rPr lang="en-US" sz="1100" b="0" i="0" u="none" strike="noStrike">
                          <a:solidFill>
                            <a:srgbClr val="000000"/>
                          </a:solidFill>
                          <a:effectLst/>
                          <a:latin typeface="Calibri"/>
                        </a:rPr>
                        <a:t> no payroll</a:t>
                      </a:r>
                    </a:p>
                  </a:txBody>
                  <a:tcPr marL="12700" marR="12700" marT="12700" marB="0" anchor="b">
                    <a:lnL>
                      <a:noFill/>
                    </a:lnL>
                    <a:lnR>
                      <a:noFill/>
                    </a:lnR>
                    <a:lnT w="19050" cap="flat" cmpd="sng" algn="ctr">
                      <a:solidFill>
                        <a:srgbClr val="4F81BD"/>
                      </a:solidFill>
                      <a:prstDash val="solid"/>
                      <a:round/>
                      <a:headEnd type="none" w="med" len="med"/>
                      <a:tailEnd type="none" w="med" len="med"/>
                    </a:lnT>
                    <a:lnB>
                      <a:noFill/>
                    </a:lnB>
                    <a:solidFill>
                      <a:srgbClr val="DBE5F1"/>
                    </a:solidFill>
                  </a:tcPr>
                </a:tc>
              </a:tr>
              <a:tr h="177800">
                <a:tc>
                  <a:txBody>
                    <a:bodyPr/>
                    <a:lstStyle/>
                    <a:p>
                      <a:pPr algn="l" fontAlgn="b"/>
                      <a:r>
                        <a:rPr lang="en-US" sz="1100" b="0" i="0" u="none" strike="noStrike">
                          <a:solidFill>
                            <a:srgbClr val="000000"/>
                          </a:solidFill>
                          <a:effectLst/>
                          <a:latin typeface="Calibri"/>
                        </a:rPr>
                        <a:t> Quickbooks Online</a:t>
                      </a:r>
                    </a:p>
                  </a:txBody>
                  <a:tcPr marL="12700" marR="12700" marT="12700" marB="0" anchor="b">
                    <a:lnL>
                      <a:noFill/>
                    </a:lnL>
                    <a:lnR>
                      <a:noFill/>
                    </a:lnR>
                    <a:lnT>
                      <a:noFill/>
                    </a:lnT>
                    <a:lnB>
                      <a:noFill/>
                    </a:lnB>
                    <a:solidFill>
                      <a:srgbClr val="FFFFFF"/>
                    </a:solidFill>
                  </a:tcPr>
                </a:tc>
              </a:tr>
              <a:tr h="177800">
                <a:tc>
                  <a:txBody>
                    <a:bodyPr/>
                    <a:lstStyle/>
                    <a:p>
                      <a:pPr algn="l" fontAlgn="b"/>
                      <a:r>
                        <a:rPr lang="en-US" sz="1100" b="0" i="0" u="none" strike="noStrike">
                          <a:solidFill>
                            <a:srgbClr val="000000"/>
                          </a:solidFill>
                          <a:effectLst/>
                          <a:latin typeface="Calibri"/>
                        </a:rPr>
                        <a:t> Sage</a:t>
                      </a:r>
                    </a:p>
                  </a:txBody>
                  <a:tcPr marL="12700" marR="12700" marT="12700" marB="0" anchor="b">
                    <a:lnL>
                      <a:noFill/>
                    </a:lnL>
                    <a:lnR>
                      <a:noFill/>
                    </a:lnR>
                    <a:lnT>
                      <a:noFill/>
                    </a:lnT>
                    <a:lnB>
                      <a:noFill/>
                    </a:lnB>
                    <a:solidFill>
                      <a:srgbClr val="DBE5F1"/>
                    </a:solidFill>
                  </a:tcPr>
                </a:tc>
              </a:tr>
              <a:tr h="177800">
                <a:tc>
                  <a:txBody>
                    <a:bodyPr/>
                    <a:lstStyle/>
                    <a:p>
                      <a:pPr algn="l" fontAlgn="b"/>
                      <a:r>
                        <a:rPr lang="en-US" sz="1100" b="0" i="0" u="none" strike="noStrike" dirty="0">
                          <a:solidFill>
                            <a:srgbClr val="000000"/>
                          </a:solidFill>
                          <a:effectLst/>
                          <a:latin typeface="Calibri"/>
                        </a:rPr>
                        <a:t> </a:t>
                      </a:r>
                      <a:r>
                        <a:rPr lang="en-US" sz="1100" b="0" i="0" u="none" strike="noStrike" dirty="0" err="1">
                          <a:solidFill>
                            <a:srgbClr val="000000"/>
                          </a:solidFill>
                          <a:effectLst/>
                          <a:latin typeface="Calibri"/>
                        </a:rPr>
                        <a:t>paymate</a:t>
                      </a:r>
                      <a:r>
                        <a:rPr lang="en-US" sz="1100" b="0" i="0" u="none" strike="noStrike" dirty="0">
                          <a:solidFill>
                            <a:srgbClr val="000000"/>
                          </a:solidFill>
                          <a:effectLst/>
                          <a:latin typeface="Calibri"/>
                        </a:rPr>
                        <a:t> - our accountant uses </a:t>
                      </a:r>
                      <a:r>
                        <a:rPr lang="en-US" sz="1100" b="0" i="0" u="none" strike="noStrike" dirty="0" err="1">
                          <a:solidFill>
                            <a:srgbClr val="000000"/>
                          </a:solidFill>
                          <a:effectLst/>
                          <a:latin typeface="Calibri"/>
                        </a:rPr>
                        <a:t>paymate</a:t>
                      </a:r>
                      <a:endParaRPr lang="en-US" sz="1100" b="0" i="0" u="none" strike="noStrike" dirty="0">
                        <a:solidFill>
                          <a:srgbClr val="000000"/>
                        </a:solidFill>
                        <a:effectLst/>
                        <a:latin typeface="Calibri"/>
                      </a:endParaRPr>
                    </a:p>
                  </a:txBody>
                  <a:tcPr marL="12700" marR="12700" marT="12700" marB="0" anchor="b">
                    <a:lnL>
                      <a:noFill/>
                    </a:lnL>
                    <a:lnR>
                      <a:noFill/>
                    </a:lnR>
                    <a:lnT>
                      <a:noFill/>
                    </a:lnT>
                    <a:lnB>
                      <a:noFill/>
                    </a:lnB>
                    <a:solidFill>
                      <a:srgbClr val="FFFFFF"/>
                    </a:solidFill>
                  </a:tcPr>
                </a:tc>
              </a:tr>
              <a:tr h="177800">
                <a:tc>
                  <a:txBody>
                    <a:bodyPr/>
                    <a:lstStyle/>
                    <a:p>
                      <a:pPr algn="l" fontAlgn="b"/>
                      <a:r>
                        <a:rPr lang="en-US" sz="1100" b="0" i="0" u="none" strike="noStrike">
                          <a:solidFill>
                            <a:srgbClr val="000000"/>
                          </a:solidFill>
                          <a:effectLst/>
                          <a:latin typeface="Calibri"/>
                        </a:rPr>
                        <a:t> Paymate Acclaim</a:t>
                      </a:r>
                    </a:p>
                  </a:txBody>
                  <a:tcPr marL="12700" marR="12700" marT="12700" marB="0" anchor="b">
                    <a:lnL>
                      <a:noFill/>
                    </a:lnL>
                    <a:lnR>
                      <a:noFill/>
                    </a:lnR>
                    <a:lnT>
                      <a:noFill/>
                    </a:lnT>
                    <a:lnB>
                      <a:noFill/>
                    </a:lnB>
                    <a:solidFill>
                      <a:srgbClr val="DBE5F1"/>
                    </a:solidFill>
                  </a:tcPr>
                </a:tc>
              </a:tr>
              <a:tr h="177800">
                <a:tc>
                  <a:txBody>
                    <a:bodyPr/>
                    <a:lstStyle/>
                    <a:p>
                      <a:pPr algn="l" fontAlgn="b"/>
                      <a:r>
                        <a:rPr lang="en-US" sz="1100" b="0" i="0" u="none" strike="noStrike" dirty="0">
                          <a:solidFill>
                            <a:srgbClr val="000000"/>
                          </a:solidFill>
                          <a:effectLst/>
                          <a:latin typeface="Calibri"/>
                        </a:rPr>
                        <a:t> no payroll requirements at this time</a:t>
                      </a:r>
                    </a:p>
                  </a:txBody>
                  <a:tcPr marL="12700" marR="12700" marT="12700" marB="0" anchor="b">
                    <a:lnL>
                      <a:noFill/>
                    </a:lnL>
                    <a:lnR>
                      <a:noFill/>
                    </a:lnR>
                    <a:lnT>
                      <a:noFill/>
                    </a:lnT>
                    <a:lnB>
                      <a:noFill/>
                    </a:lnB>
                    <a:solidFill>
                      <a:srgbClr val="FFFFFF"/>
                    </a:solidFill>
                  </a:tcPr>
                </a:tc>
              </a:tr>
              <a:tr h="177800">
                <a:tc>
                  <a:txBody>
                    <a:bodyPr/>
                    <a:lstStyle/>
                    <a:p>
                      <a:pPr algn="l" fontAlgn="b"/>
                      <a:r>
                        <a:rPr lang="en-US" sz="1100" b="0" i="0" u="none" strike="noStrike">
                          <a:solidFill>
                            <a:srgbClr val="000000"/>
                          </a:solidFill>
                          <a:effectLst/>
                          <a:latin typeface="Calibri"/>
                        </a:rPr>
                        <a:t> Quickbooks Onlne</a:t>
                      </a:r>
                    </a:p>
                  </a:txBody>
                  <a:tcPr marL="12700" marR="12700" marT="12700" marB="0" anchor="b">
                    <a:lnL>
                      <a:noFill/>
                    </a:lnL>
                    <a:lnR>
                      <a:noFill/>
                    </a:lnR>
                    <a:lnT>
                      <a:noFill/>
                    </a:lnT>
                    <a:lnB>
                      <a:noFill/>
                    </a:lnB>
                    <a:solidFill>
                      <a:srgbClr val="DBE5F1"/>
                    </a:solidFill>
                  </a:tcPr>
                </a:tc>
              </a:tr>
              <a:tr h="177800">
                <a:tc>
                  <a:txBody>
                    <a:bodyPr/>
                    <a:lstStyle/>
                    <a:p>
                      <a:pPr algn="l" fontAlgn="b"/>
                      <a:r>
                        <a:rPr lang="en-US" sz="1100" b="0" i="0" u="none" strike="noStrike" dirty="0">
                          <a:solidFill>
                            <a:srgbClr val="000000"/>
                          </a:solidFill>
                          <a:effectLst/>
                          <a:latin typeface="Calibri"/>
                        </a:rPr>
                        <a:t> QuickBooks Online</a:t>
                      </a:r>
                    </a:p>
                  </a:txBody>
                  <a:tcPr marL="12700" marR="12700" marT="12700" marB="0" anchor="b">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051575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12. Fiscal Year End date:</a:t>
            </a:r>
          </a:p>
        </p:txBody>
      </p:sp>
      <p:sp>
        <p:nvSpPr>
          <p:cNvPr id="3" name="TextBox 2"/>
          <p:cNvSpPr txBox="1"/>
          <p:nvPr/>
        </p:nvSpPr>
        <p:spPr>
          <a:xfrm>
            <a:off x="2422769" y="4806462"/>
            <a:ext cx="184666" cy="369332"/>
          </a:xfrm>
          <a:prstGeom prst="rect">
            <a:avLst/>
          </a:prstGeom>
          <a:noFill/>
        </p:spPr>
        <p:txBody>
          <a:bodyPr wrap="none" rtlCol="0">
            <a:spAutoFit/>
          </a:bodyPr>
          <a:lstStyle/>
          <a:p>
            <a:endParaRPr lang="en-US" dirty="0"/>
          </a:p>
        </p:txBody>
      </p:sp>
      <p:graphicFrame>
        <p:nvGraphicFramePr>
          <p:cNvPr id="8" name="Shape 2"/>
          <p:cNvGraphicFramePr>
            <a:graphicFrameLocks/>
          </p:cNvGraphicFramePr>
          <p:nvPr/>
        </p:nvGraphicFramePr>
        <p:xfrm>
          <a:off x="914400" y="1371600"/>
          <a:ext cx="7264400" cy="2336800"/>
        </p:xfrm>
        <a:graphic>
          <a:graphicData uri="http://schemas.openxmlformats.org/drawingml/2006/table">
            <a:tbl>
              <a:tblPr firstRow="1" firstCol="1" bandRow="1">
                <a:tableStyleId>{B301B821-A1FF-4177-AEE7-76D212191A09}</a:tableStyleId>
              </a:tblPr>
              <a:tblGrid>
                <a:gridCol w="2590800"/>
                <a:gridCol w="50800"/>
                <a:gridCol w="152400"/>
                <a:gridCol w="330200"/>
                <a:gridCol w="152400"/>
                <a:gridCol w="1397000"/>
                <a:gridCol w="1295400"/>
                <a:gridCol w="1295400"/>
              </a:tblGrid>
              <a:tr h="370840">
                <a:tc>
                  <a:txBody>
                    <a:bodyPr/>
                    <a:lstStyle/>
                    <a:p>
                      <a:pPr>
                        <a:buNone/>
                      </a:pPr>
                      <a:r>
                        <a:rPr sz="1600" b="1"/>
                        <a:t>Response</a:t>
                      </a:r>
                    </a:p>
                  </a:txBody>
                  <a:tcPr/>
                </a:tc>
                <a:tc gridSpan="5">
                  <a:txBody>
                    <a:bodyPr/>
                    <a:lstStyle/>
                    <a:p>
                      <a:pPr>
                        <a:buNone/>
                      </a:pPr>
                      <a:r>
                        <a:rPr sz="1600" b="1"/>
                        <a:t>Chart</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600" b="1"/>
                        <a:t>Percentage</a:t>
                      </a:r>
                    </a:p>
                  </a:txBody>
                  <a:tcPr/>
                </a:tc>
                <a:tc>
                  <a:txBody>
                    <a:bodyPr/>
                    <a:lstStyle/>
                    <a:p>
                      <a:pPr algn="ctr">
                        <a:buNone/>
                      </a:pPr>
                      <a:r>
                        <a:rPr sz="1600" b="1"/>
                        <a:t>Count</a:t>
                      </a:r>
                    </a:p>
                  </a:txBody>
                  <a:tcPr/>
                </a:tc>
              </a:tr>
              <a:tr h="0">
                <a:tc>
                  <a:txBody>
                    <a:bodyPr/>
                    <a:lstStyle/>
                    <a:p>
                      <a:pPr>
                        <a:buNone/>
                      </a:pPr>
                      <a:r>
                        <a:rPr sz="1500" b="1" dirty="0"/>
                        <a:t>December 31st</a:t>
                      </a:r>
                    </a:p>
                  </a:txBody>
                  <a:tcPr/>
                </a:tc>
                <a:tc gridSpan="4">
                  <a:txBody>
                    <a:bodyPr/>
                    <a:lstStyle/>
                    <a:p>
                      <a:pPr>
                        <a:buNone/>
                      </a:pPr>
                      <a:endParaRPr/>
                    </a:p>
                  </a:txBody>
                  <a:tcPr marL="0" marR="0" marT="0" marB="0">
                    <a:solidFill>
                      <a:srgbClr val="80C65A"/>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a:p>
                  </a:txBody>
                  <a:tcPr marL="0" marR="0" marT="0" marB="0"/>
                </a:tc>
                <a:tc>
                  <a:txBody>
                    <a:bodyPr/>
                    <a:lstStyle/>
                    <a:p>
                      <a:pPr algn="ctr">
                        <a:buNone/>
                      </a:pPr>
                      <a:r>
                        <a:rPr sz="1400" b="0"/>
                        <a:t>33.3%</a:t>
                      </a:r>
                    </a:p>
                  </a:txBody>
                  <a:tcPr/>
                </a:tc>
                <a:tc>
                  <a:txBody>
                    <a:bodyPr/>
                    <a:lstStyle/>
                    <a:p>
                      <a:pPr algn="ctr">
                        <a:buNone/>
                      </a:pPr>
                      <a:r>
                        <a:rPr sz="1400" b="0"/>
                        <a:t>4</a:t>
                      </a:r>
                    </a:p>
                  </a:txBody>
                  <a:tcPr/>
                </a:tc>
              </a:tr>
              <a:tr h="0">
                <a:tc>
                  <a:txBody>
                    <a:bodyPr/>
                    <a:lstStyle/>
                    <a:p>
                      <a:pPr>
                        <a:buNone/>
                      </a:pPr>
                      <a:r>
                        <a:rPr sz="1500" b="1"/>
                        <a:t>March 31st</a:t>
                      </a:r>
                    </a:p>
                  </a:txBody>
                  <a:tcPr/>
                </a:tc>
                <a:tc gridSpan="4">
                  <a:txBody>
                    <a:bodyPr/>
                    <a:lstStyle/>
                    <a:p>
                      <a:pPr>
                        <a:buNone/>
                      </a:pPr>
                      <a:endParaRPr/>
                    </a:p>
                  </a:txBody>
                  <a:tcPr marL="0" marR="0" marT="0" marB="0">
                    <a:solidFill>
                      <a:srgbClr val="FF0000"/>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a:p>
                  </a:txBody>
                  <a:tcPr marL="0" marR="0" marT="0" marB="0"/>
                </a:tc>
                <a:tc>
                  <a:txBody>
                    <a:bodyPr/>
                    <a:lstStyle/>
                    <a:p>
                      <a:pPr algn="ctr">
                        <a:buNone/>
                      </a:pPr>
                      <a:r>
                        <a:rPr sz="1400" b="0"/>
                        <a:t>33.3%</a:t>
                      </a:r>
                    </a:p>
                  </a:txBody>
                  <a:tcPr/>
                </a:tc>
                <a:tc>
                  <a:txBody>
                    <a:bodyPr/>
                    <a:lstStyle/>
                    <a:p>
                      <a:pPr algn="ctr">
                        <a:buNone/>
                      </a:pPr>
                      <a:r>
                        <a:rPr sz="1400" b="0"/>
                        <a:t>4</a:t>
                      </a:r>
                    </a:p>
                  </a:txBody>
                  <a:tcPr/>
                </a:tc>
              </a:tr>
              <a:tr h="0">
                <a:tc>
                  <a:txBody>
                    <a:bodyPr/>
                    <a:lstStyle/>
                    <a:p>
                      <a:pPr>
                        <a:buNone/>
                      </a:pPr>
                      <a:r>
                        <a:rPr sz="1500" b="1"/>
                        <a:t>June 30th</a:t>
                      </a:r>
                    </a:p>
                  </a:txBody>
                  <a:tcPr/>
                </a:tc>
                <a:tc>
                  <a:txBody>
                    <a:bodyPr/>
                    <a:lstStyle/>
                    <a:p>
                      <a:pPr>
                        <a:buNone/>
                      </a:pPr>
                      <a:endParaRPr/>
                    </a:p>
                  </a:txBody>
                  <a:tcPr marL="0" marR="0" marT="0" marB="0">
                    <a:solidFill>
                      <a:srgbClr val="3399CC"/>
                    </a:solidFill>
                  </a:tcPr>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0.0%</a:t>
                      </a:r>
                    </a:p>
                  </a:txBody>
                  <a:tcPr/>
                </a:tc>
                <a:tc>
                  <a:txBody>
                    <a:bodyPr/>
                    <a:lstStyle/>
                    <a:p>
                      <a:pPr algn="ctr">
                        <a:buNone/>
                      </a:pPr>
                      <a:r>
                        <a:rPr sz="1400" b="0"/>
                        <a:t>0</a:t>
                      </a:r>
                    </a:p>
                  </a:txBody>
                  <a:tcPr/>
                </a:tc>
              </a:tr>
              <a:tr h="0">
                <a:tc>
                  <a:txBody>
                    <a:bodyPr/>
                    <a:lstStyle/>
                    <a:p>
                      <a:pPr>
                        <a:buNone/>
                      </a:pPr>
                      <a:r>
                        <a:rPr sz="1500" b="1"/>
                        <a:t>September 30th</a:t>
                      </a:r>
                    </a:p>
                  </a:txBody>
                  <a:tcPr/>
                </a:tc>
                <a:tc gridSpan="2">
                  <a:txBody>
                    <a:bodyPr/>
                    <a:lstStyle/>
                    <a:p>
                      <a:pPr>
                        <a:buNone/>
                      </a:pPr>
                      <a:endParaRPr/>
                    </a:p>
                  </a:txBody>
                  <a:tcPr marL="0" marR="0" marT="0" marB="0">
                    <a:solidFill>
                      <a:srgbClr val="FFCC33"/>
                    </a:solidFill>
                  </a:tcPr>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8.3%</a:t>
                      </a:r>
                    </a:p>
                  </a:txBody>
                  <a:tcPr/>
                </a:tc>
                <a:tc>
                  <a:txBody>
                    <a:bodyPr/>
                    <a:lstStyle/>
                    <a:p>
                      <a:pPr algn="ctr">
                        <a:buNone/>
                      </a:pPr>
                      <a:r>
                        <a:rPr sz="1400" b="0"/>
                        <a:t>1</a:t>
                      </a:r>
                    </a:p>
                  </a:txBody>
                  <a:tcPr/>
                </a:tc>
              </a:tr>
              <a:tr h="0">
                <a:tc>
                  <a:txBody>
                    <a:bodyPr/>
                    <a:lstStyle/>
                    <a:p>
                      <a:pPr>
                        <a:buNone/>
                      </a:pPr>
                      <a:r>
                        <a:rPr sz="1500" b="1"/>
                        <a:t>Other, please specify...</a:t>
                      </a:r>
                    </a:p>
                  </a:txBody>
                  <a:tcPr/>
                </a:tc>
                <a:tc gridSpan="3">
                  <a:txBody>
                    <a:bodyPr/>
                    <a:lstStyle/>
                    <a:p>
                      <a:pPr>
                        <a:buNone/>
                      </a:pPr>
                      <a:endParaRPr/>
                    </a:p>
                  </a:txBody>
                  <a:tcPr marL="0" marR="0" marT="0" marB="0">
                    <a:solidFill>
                      <a:srgbClr val="31849B"/>
                    </a:solidFill>
                  </a:tcPr>
                </a:tc>
                <a:tc hMerge="1">
                  <a:txBody>
                    <a:bodyPr/>
                    <a:lstStyle/>
                    <a:p>
                      <a:endParaRPr lang="en-US"/>
                    </a:p>
                  </a:txBody>
                  <a:tcPr marL="0" marR="0" marT="0" marB="0"/>
                </a:tc>
                <a:tc hMerge="1">
                  <a:txBody>
                    <a:bodyPr/>
                    <a:lstStyle/>
                    <a:p>
                      <a:endParaRPr lang="en-US"/>
                    </a:p>
                  </a:txBody>
                  <a:tcPr marL="0" marR="0" marT="0" marB="0"/>
                </a:tc>
                <a:tc gridSpan="2">
                  <a:txBody>
                    <a:bodyPr/>
                    <a:lstStyle/>
                    <a:p>
                      <a:pPr>
                        <a:buNone/>
                      </a:pPr>
                      <a:endParaRPr/>
                    </a:p>
                  </a:txBody>
                  <a:tcPr marL="0" marR="0" marT="0" marB="0"/>
                </a:tc>
                <a:tc hMerge="1">
                  <a:txBody>
                    <a:bodyPr/>
                    <a:lstStyle/>
                    <a:p>
                      <a:endParaRPr lang="en-US"/>
                    </a:p>
                  </a:txBody>
                  <a:tcPr marL="0" marR="0" marT="0" marB="0"/>
                </a:tc>
                <a:tc>
                  <a:txBody>
                    <a:bodyPr/>
                    <a:lstStyle/>
                    <a:p>
                      <a:pPr algn="ctr">
                        <a:buNone/>
                      </a:pPr>
                      <a:r>
                        <a:rPr sz="1400" b="0"/>
                        <a:t>25.0%</a:t>
                      </a:r>
                    </a:p>
                  </a:txBody>
                  <a:tcPr/>
                </a:tc>
                <a:tc>
                  <a:txBody>
                    <a:bodyPr/>
                    <a:lstStyle/>
                    <a:p>
                      <a:pPr algn="ctr">
                        <a:buNone/>
                      </a:pPr>
                      <a:r>
                        <a:rPr sz="1400" b="0"/>
                        <a:t>3</a:t>
                      </a:r>
                    </a:p>
                  </a:txBody>
                  <a:tcPr/>
                </a:tc>
              </a:tr>
              <a:tr h="0">
                <a:tc>
                  <a:txBody>
                    <a:bodyPr/>
                    <a:lstStyle/>
                    <a:p>
                      <a:pPr>
                        <a:buNone/>
                      </a:pPr>
                      <a:endParaRPr/>
                    </a:p>
                  </a:txBody>
                  <a:tcPr/>
                </a:tc>
                <a:tc gridSpan="6">
                  <a:txBody>
                    <a:bodyPr/>
                    <a:lstStyle/>
                    <a:p>
                      <a:pPr algn="r">
                        <a:buNone/>
                      </a:pPr>
                      <a:r>
                        <a:rPr sz="1400" b="1"/>
                        <a:t>Total Responses</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1" dirty="0"/>
                        <a:t>12</a:t>
                      </a: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95674931"/>
              </p:ext>
            </p:extLst>
          </p:nvPr>
        </p:nvGraphicFramePr>
        <p:xfrm>
          <a:off x="914400" y="3543300"/>
          <a:ext cx="2057400" cy="736600"/>
        </p:xfrm>
        <a:graphic>
          <a:graphicData uri="http://schemas.openxmlformats.org/drawingml/2006/table">
            <a:tbl>
              <a:tblPr/>
              <a:tblGrid>
                <a:gridCol w="2057400"/>
              </a:tblGrid>
              <a:tr h="190500">
                <a:tc>
                  <a:txBody>
                    <a:bodyPr/>
                    <a:lstStyle/>
                    <a:p>
                      <a:pPr algn="l" fontAlgn="b"/>
                      <a:r>
                        <a:rPr lang="en-US" sz="1200" b="0" i="0" u="none" strike="noStrike">
                          <a:solidFill>
                            <a:srgbClr val="000000"/>
                          </a:solidFill>
                          <a:effectLst/>
                          <a:latin typeface="Calibri"/>
                        </a:rPr>
                        <a:t>Response</a:t>
                      </a:r>
                    </a:p>
                  </a:txBody>
                  <a:tcPr marL="12700" marR="12700" marT="12700" marB="0" anchor="b">
                    <a:lnL>
                      <a:noFill/>
                    </a:lnL>
                    <a:lnR>
                      <a:noFill/>
                    </a:lnR>
                    <a:lnT>
                      <a:noFill/>
                    </a:lnT>
                    <a:lnB w="19050" cap="flat" cmpd="sng" algn="ctr">
                      <a:solidFill>
                        <a:srgbClr val="4F81BD"/>
                      </a:solidFill>
                      <a:prstDash val="solid"/>
                      <a:round/>
                      <a:headEnd type="none" w="med" len="med"/>
                      <a:tailEnd type="none" w="med" len="med"/>
                    </a:lnB>
                    <a:solidFill>
                      <a:srgbClr val="FFFFFF"/>
                    </a:solidFill>
                  </a:tcPr>
                </a:tc>
              </a:tr>
              <a:tr h="177800">
                <a:tc>
                  <a:txBody>
                    <a:bodyPr/>
                    <a:lstStyle/>
                    <a:p>
                      <a:pPr algn="l" fontAlgn="b"/>
                      <a:r>
                        <a:rPr lang="en-US" sz="1100" b="0" i="0" u="none" strike="noStrike">
                          <a:solidFill>
                            <a:srgbClr val="000000"/>
                          </a:solidFill>
                          <a:effectLst/>
                          <a:latin typeface="Calibri"/>
                        </a:rPr>
                        <a:t>Different for each organization</a:t>
                      </a:r>
                    </a:p>
                  </a:txBody>
                  <a:tcPr marL="12700" marR="12700" marT="12700" marB="0" anchor="b">
                    <a:lnL>
                      <a:noFill/>
                    </a:lnL>
                    <a:lnR>
                      <a:noFill/>
                    </a:lnR>
                    <a:lnT w="19050" cap="flat" cmpd="sng" algn="ctr">
                      <a:solidFill>
                        <a:srgbClr val="4F81BD"/>
                      </a:solidFill>
                      <a:prstDash val="solid"/>
                      <a:round/>
                      <a:headEnd type="none" w="med" len="med"/>
                      <a:tailEnd type="none" w="med" len="med"/>
                    </a:lnT>
                    <a:lnB>
                      <a:noFill/>
                    </a:lnB>
                    <a:solidFill>
                      <a:srgbClr val="DBE5F1"/>
                    </a:solidFill>
                  </a:tcPr>
                </a:tc>
              </a:tr>
              <a:tr h="177800">
                <a:tc>
                  <a:txBody>
                    <a:bodyPr/>
                    <a:lstStyle/>
                    <a:p>
                      <a:pPr algn="l" fontAlgn="b"/>
                      <a:r>
                        <a:rPr lang="en-US" sz="1100" b="0" i="0" u="none" strike="noStrike">
                          <a:solidFill>
                            <a:srgbClr val="000000"/>
                          </a:solidFill>
                          <a:effectLst/>
                          <a:latin typeface="Calibri"/>
                        </a:rPr>
                        <a:t>October 31</a:t>
                      </a:r>
                    </a:p>
                  </a:txBody>
                  <a:tcPr marL="12700" marR="12700" marT="12700" marB="0" anchor="b">
                    <a:lnL>
                      <a:noFill/>
                    </a:lnL>
                    <a:lnR>
                      <a:noFill/>
                    </a:lnR>
                    <a:lnT>
                      <a:noFill/>
                    </a:lnT>
                    <a:lnB>
                      <a:noFill/>
                    </a:lnB>
                    <a:solidFill>
                      <a:srgbClr val="FFFFFF"/>
                    </a:solidFill>
                  </a:tcPr>
                </a:tc>
              </a:tr>
              <a:tr h="177800">
                <a:tc>
                  <a:txBody>
                    <a:bodyPr/>
                    <a:lstStyle/>
                    <a:p>
                      <a:pPr algn="l" fontAlgn="b"/>
                      <a:r>
                        <a:rPr lang="en-US" sz="1100" b="0" i="0" u="none" strike="noStrike" dirty="0">
                          <a:solidFill>
                            <a:srgbClr val="000000"/>
                          </a:solidFill>
                          <a:effectLst/>
                          <a:latin typeface="Calibri"/>
                        </a:rPr>
                        <a:t>July 31st</a:t>
                      </a:r>
                    </a:p>
                  </a:txBody>
                  <a:tcPr marL="12700" marR="12700" marT="12700" marB="0" anchor="b">
                    <a:lnL>
                      <a:noFill/>
                    </a:lnL>
                    <a:lnR>
                      <a:noFill/>
                    </a:lnR>
                    <a:lnT>
                      <a:noFill/>
                    </a:lnT>
                    <a:lnB>
                      <a:noFill/>
                    </a:lnB>
                    <a:solidFill>
                      <a:srgbClr val="DBE5F1"/>
                    </a:solidFill>
                  </a:tcPr>
                </a:tc>
              </a:tr>
            </a:tbl>
          </a:graphicData>
        </a:graphic>
      </p:graphicFrame>
    </p:spTree>
    <p:extLst>
      <p:ext uri="{BB962C8B-B14F-4D97-AF65-F5344CB8AC3E}">
        <p14:creationId xmlns:p14="http://schemas.microsoft.com/office/powerpoint/2010/main" val="2183793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0"/>
            <a:ext cx="9144000" cy="571500"/>
          </a:xfrm>
        </p:spPr>
        <p:txBody>
          <a:bodyPr>
            <a:normAutofit/>
          </a:bodyPr>
          <a:lstStyle/>
          <a:p>
            <a:r>
              <a:rPr lang="en-US" dirty="0"/>
              <a:t>13. Estimated total annual revenue for 2014:</a:t>
            </a:r>
          </a:p>
        </p:txBody>
      </p:sp>
      <p:sp>
        <p:nvSpPr>
          <p:cNvPr id="7" name="Content Placeholder 2"/>
          <p:cNvSpPr>
            <a:spLocks noGrp="1"/>
          </p:cNvSpPr>
          <p:nvPr>
            <p:ph idx="1"/>
          </p:nvPr>
        </p:nvSpPr>
        <p:spPr>
          <a:xfrm>
            <a:off x="457200" y="1333500"/>
            <a:ext cx="8229600" cy="3771636"/>
          </a:xfrm>
        </p:spPr>
        <p:txBody>
          <a:bodyPr>
            <a:normAutofit/>
          </a:bodyPr>
          <a:lstStyle/>
          <a:p>
            <a:r>
              <a:rPr lang="en-US" dirty="0" smtClean="0"/>
              <a:t>Average: $282,304</a:t>
            </a:r>
          </a:p>
          <a:p>
            <a:r>
              <a:rPr lang="en-US" dirty="0" smtClean="0"/>
              <a:t>Range: $3,630 - $1,300,000</a:t>
            </a:r>
          </a:p>
          <a:p>
            <a:r>
              <a:rPr lang="en-US" dirty="0" smtClean="0"/>
              <a:t>Total: </a:t>
            </a:r>
            <a:r>
              <a:rPr lang="en-US" dirty="0" smtClean="0"/>
              <a:t>$2,540,740</a:t>
            </a:r>
          </a:p>
        </p:txBody>
      </p:sp>
      <p:graphicFrame>
        <p:nvGraphicFramePr>
          <p:cNvPr id="3" name="Table 2"/>
          <p:cNvGraphicFramePr>
            <a:graphicFrameLocks noGrp="1"/>
          </p:cNvGraphicFramePr>
          <p:nvPr>
            <p:extLst>
              <p:ext uri="{D42A27DB-BD31-4B8C-83A1-F6EECF244321}">
                <p14:modId xmlns:p14="http://schemas.microsoft.com/office/powerpoint/2010/main" val="3545198026"/>
              </p:ext>
            </p:extLst>
          </p:nvPr>
        </p:nvGraphicFramePr>
        <p:xfrm>
          <a:off x="6769100" y="1181100"/>
          <a:ext cx="1460500" cy="2565400"/>
        </p:xfrm>
        <a:graphic>
          <a:graphicData uri="http://schemas.openxmlformats.org/drawingml/2006/table">
            <a:tbl>
              <a:tblPr/>
              <a:tblGrid>
                <a:gridCol w="1460500"/>
              </a:tblGrid>
              <a:tr h="190500">
                <a:tc>
                  <a:txBody>
                    <a:bodyPr/>
                    <a:lstStyle/>
                    <a:p>
                      <a:pPr algn="l" fontAlgn="b"/>
                      <a:r>
                        <a:rPr lang="en-US" sz="1600" b="0" i="0" u="none" strike="noStrike" dirty="0">
                          <a:solidFill>
                            <a:srgbClr val="000000"/>
                          </a:solidFill>
                          <a:effectLst/>
                          <a:latin typeface="Calibri"/>
                        </a:rPr>
                        <a:t>Response</a:t>
                      </a:r>
                    </a:p>
                  </a:txBody>
                  <a:tcPr marL="12700" marR="12700" marT="12700" marB="0" anchor="b">
                    <a:lnL>
                      <a:noFill/>
                    </a:lnL>
                    <a:lnR>
                      <a:noFill/>
                    </a:lnR>
                    <a:lnT>
                      <a:noFill/>
                    </a:lnT>
                    <a:lnB w="19050" cap="flat" cmpd="sng" algn="ctr">
                      <a:solidFill>
                        <a:srgbClr val="4F81BD"/>
                      </a:solidFill>
                      <a:prstDash val="solid"/>
                      <a:round/>
                      <a:headEnd type="none" w="med" len="med"/>
                      <a:tailEnd type="none" w="med" len="med"/>
                    </a:lnB>
                    <a:solidFill>
                      <a:srgbClr val="FFFFFF"/>
                    </a:solidFill>
                  </a:tcPr>
                </a:tc>
              </a:tr>
              <a:tr h="177800">
                <a:tc>
                  <a:txBody>
                    <a:bodyPr/>
                    <a:lstStyle/>
                    <a:p>
                      <a:pPr algn="r" fontAlgn="b"/>
                      <a:r>
                        <a:rPr lang="en-US" sz="1600" b="0" i="0" u="none" strike="noStrike">
                          <a:solidFill>
                            <a:srgbClr val="000000"/>
                          </a:solidFill>
                          <a:effectLst/>
                          <a:latin typeface="Calibri"/>
                        </a:rPr>
                        <a:t>60000</a:t>
                      </a:r>
                    </a:p>
                  </a:txBody>
                  <a:tcPr marL="12700" marR="12700" marT="12700" marB="0" anchor="b">
                    <a:lnL>
                      <a:noFill/>
                    </a:lnL>
                    <a:lnR>
                      <a:noFill/>
                    </a:lnR>
                    <a:lnT w="19050" cap="flat" cmpd="sng" algn="ctr">
                      <a:solidFill>
                        <a:srgbClr val="4F81BD"/>
                      </a:solidFill>
                      <a:prstDash val="solid"/>
                      <a:round/>
                      <a:headEnd type="none" w="med" len="med"/>
                      <a:tailEnd type="none" w="med" len="med"/>
                    </a:lnT>
                    <a:lnB>
                      <a:noFill/>
                    </a:lnB>
                    <a:solidFill>
                      <a:srgbClr val="DBE5F1"/>
                    </a:solidFill>
                  </a:tcPr>
                </a:tc>
              </a:tr>
              <a:tr h="177800">
                <a:tc>
                  <a:txBody>
                    <a:bodyPr/>
                    <a:lstStyle/>
                    <a:p>
                      <a:pPr algn="r" fontAlgn="b"/>
                      <a:r>
                        <a:rPr lang="en-US" sz="1600" b="0" i="0" u="none" strike="noStrike">
                          <a:solidFill>
                            <a:srgbClr val="000000"/>
                          </a:solidFill>
                          <a:effectLst/>
                          <a:latin typeface="Calibri"/>
                        </a:rPr>
                        <a:t>648000</a:t>
                      </a:r>
                    </a:p>
                  </a:txBody>
                  <a:tcPr marL="12700" marR="12700" marT="12700" marB="0" anchor="b">
                    <a:lnL>
                      <a:noFill/>
                    </a:lnL>
                    <a:lnR>
                      <a:noFill/>
                    </a:lnR>
                    <a:lnT>
                      <a:noFill/>
                    </a:lnT>
                    <a:lnB>
                      <a:noFill/>
                    </a:lnB>
                    <a:solidFill>
                      <a:srgbClr val="FFFFFF"/>
                    </a:solidFill>
                  </a:tcPr>
                </a:tc>
              </a:tr>
              <a:tr h="177800">
                <a:tc>
                  <a:txBody>
                    <a:bodyPr/>
                    <a:lstStyle/>
                    <a:p>
                      <a:pPr algn="r" fontAlgn="b"/>
                      <a:r>
                        <a:rPr lang="en-US" sz="1600" b="0" i="0" u="none" strike="noStrike">
                          <a:solidFill>
                            <a:srgbClr val="000000"/>
                          </a:solidFill>
                          <a:effectLst/>
                          <a:latin typeface="Calibri"/>
                        </a:rPr>
                        <a:t>82110</a:t>
                      </a:r>
                    </a:p>
                  </a:txBody>
                  <a:tcPr marL="12700" marR="12700" marT="12700" marB="0" anchor="b">
                    <a:lnL>
                      <a:noFill/>
                    </a:lnL>
                    <a:lnR>
                      <a:noFill/>
                    </a:lnR>
                    <a:lnT>
                      <a:noFill/>
                    </a:lnT>
                    <a:lnB>
                      <a:noFill/>
                    </a:lnB>
                    <a:solidFill>
                      <a:srgbClr val="DBE5F1"/>
                    </a:solidFill>
                  </a:tcPr>
                </a:tc>
              </a:tr>
              <a:tr h="177800">
                <a:tc>
                  <a:txBody>
                    <a:bodyPr/>
                    <a:lstStyle/>
                    <a:p>
                      <a:pPr algn="r" fontAlgn="b"/>
                      <a:r>
                        <a:rPr lang="en-US" sz="1600" b="0" i="0" u="none" strike="noStrike">
                          <a:solidFill>
                            <a:srgbClr val="000000"/>
                          </a:solidFill>
                          <a:effectLst/>
                          <a:latin typeface="Calibri"/>
                        </a:rPr>
                        <a:t>1300000</a:t>
                      </a:r>
                    </a:p>
                  </a:txBody>
                  <a:tcPr marL="12700" marR="12700" marT="12700" marB="0" anchor="b">
                    <a:lnL>
                      <a:noFill/>
                    </a:lnL>
                    <a:lnR>
                      <a:noFill/>
                    </a:lnR>
                    <a:lnT>
                      <a:noFill/>
                    </a:lnT>
                    <a:lnB>
                      <a:noFill/>
                    </a:lnB>
                    <a:solidFill>
                      <a:srgbClr val="FFFFFF"/>
                    </a:solidFill>
                  </a:tcPr>
                </a:tc>
              </a:tr>
              <a:tr h="177800">
                <a:tc>
                  <a:txBody>
                    <a:bodyPr/>
                    <a:lstStyle/>
                    <a:p>
                      <a:pPr algn="r" fontAlgn="b"/>
                      <a:r>
                        <a:rPr lang="en-US" sz="1600" b="0" i="0" u="none" strike="noStrike">
                          <a:solidFill>
                            <a:srgbClr val="000000"/>
                          </a:solidFill>
                          <a:effectLst/>
                          <a:latin typeface="Calibri"/>
                        </a:rPr>
                        <a:t>3630</a:t>
                      </a:r>
                    </a:p>
                  </a:txBody>
                  <a:tcPr marL="12700" marR="12700" marT="12700" marB="0" anchor="b">
                    <a:lnL>
                      <a:noFill/>
                    </a:lnL>
                    <a:lnR>
                      <a:noFill/>
                    </a:lnR>
                    <a:lnT>
                      <a:noFill/>
                    </a:lnT>
                    <a:lnB>
                      <a:noFill/>
                    </a:lnB>
                    <a:solidFill>
                      <a:srgbClr val="DBE5F1"/>
                    </a:solidFill>
                  </a:tcPr>
                </a:tc>
              </a:tr>
              <a:tr h="177800">
                <a:tc>
                  <a:txBody>
                    <a:bodyPr/>
                    <a:lstStyle/>
                    <a:p>
                      <a:pPr algn="r" fontAlgn="b"/>
                      <a:r>
                        <a:rPr lang="en-US" sz="1600" b="0" i="0" u="none" strike="noStrike">
                          <a:solidFill>
                            <a:srgbClr val="000000"/>
                          </a:solidFill>
                          <a:effectLst/>
                          <a:latin typeface="Calibri"/>
                        </a:rPr>
                        <a:t>50000</a:t>
                      </a:r>
                    </a:p>
                  </a:txBody>
                  <a:tcPr marL="12700" marR="12700" marT="12700" marB="0" anchor="b">
                    <a:lnL>
                      <a:noFill/>
                    </a:lnL>
                    <a:lnR>
                      <a:noFill/>
                    </a:lnR>
                    <a:lnT>
                      <a:noFill/>
                    </a:lnT>
                    <a:lnB>
                      <a:noFill/>
                    </a:lnB>
                    <a:solidFill>
                      <a:srgbClr val="FFFFFF"/>
                    </a:solidFill>
                  </a:tcPr>
                </a:tc>
              </a:tr>
              <a:tr h="177800">
                <a:tc>
                  <a:txBody>
                    <a:bodyPr/>
                    <a:lstStyle/>
                    <a:p>
                      <a:pPr algn="r" fontAlgn="b"/>
                      <a:r>
                        <a:rPr lang="en-US" sz="1600" b="0" i="0" u="none" strike="noStrike">
                          <a:solidFill>
                            <a:srgbClr val="000000"/>
                          </a:solidFill>
                          <a:effectLst/>
                          <a:latin typeface="Calibri"/>
                        </a:rPr>
                        <a:t>265000</a:t>
                      </a:r>
                    </a:p>
                  </a:txBody>
                  <a:tcPr marL="12700" marR="12700" marT="12700" marB="0" anchor="b">
                    <a:lnL>
                      <a:noFill/>
                    </a:lnL>
                    <a:lnR>
                      <a:noFill/>
                    </a:lnR>
                    <a:lnT>
                      <a:noFill/>
                    </a:lnT>
                    <a:lnB>
                      <a:noFill/>
                    </a:lnB>
                    <a:solidFill>
                      <a:srgbClr val="DBE5F1"/>
                    </a:solidFill>
                  </a:tcPr>
                </a:tc>
              </a:tr>
              <a:tr h="177800">
                <a:tc>
                  <a:txBody>
                    <a:bodyPr/>
                    <a:lstStyle/>
                    <a:p>
                      <a:pPr algn="r" fontAlgn="b"/>
                      <a:r>
                        <a:rPr lang="en-US" sz="1600" b="0" i="0" u="none" strike="noStrike">
                          <a:solidFill>
                            <a:srgbClr val="000000"/>
                          </a:solidFill>
                          <a:effectLst/>
                          <a:latin typeface="Calibri"/>
                        </a:rPr>
                        <a:t>32000</a:t>
                      </a:r>
                    </a:p>
                  </a:txBody>
                  <a:tcPr marL="12700" marR="12700" marT="12700" marB="0" anchor="b">
                    <a:lnL>
                      <a:noFill/>
                    </a:lnL>
                    <a:lnR>
                      <a:noFill/>
                    </a:lnR>
                    <a:lnT>
                      <a:noFill/>
                    </a:lnT>
                    <a:lnB>
                      <a:noFill/>
                    </a:lnB>
                    <a:solidFill>
                      <a:srgbClr val="FFFFFF"/>
                    </a:solidFill>
                  </a:tcPr>
                </a:tc>
              </a:tr>
              <a:tr h="177800">
                <a:tc>
                  <a:txBody>
                    <a:bodyPr/>
                    <a:lstStyle/>
                    <a:p>
                      <a:pPr algn="r" fontAlgn="b"/>
                      <a:r>
                        <a:rPr lang="en-US" sz="1600" b="0" i="0" u="none" strike="noStrike" dirty="0">
                          <a:solidFill>
                            <a:srgbClr val="000000"/>
                          </a:solidFill>
                          <a:effectLst/>
                          <a:latin typeface="Calibri"/>
                        </a:rPr>
                        <a:t>100000</a:t>
                      </a:r>
                    </a:p>
                  </a:txBody>
                  <a:tcPr marL="12700" marR="12700" marT="12700" marB="0" anchor="b">
                    <a:lnL>
                      <a:noFill/>
                    </a:lnL>
                    <a:lnR>
                      <a:noFill/>
                    </a:lnR>
                    <a:lnT>
                      <a:noFill/>
                    </a:lnT>
                    <a:lnB>
                      <a:noFill/>
                    </a:lnB>
                    <a:solidFill>
                      <a:srgbClr val="DBE5F1"/>
                    </a:solidFill>
                  </a:tcPr>
                </a:tc>
              </a:tr>
            </a:tbl>
          </a:graphicData>
        </a:graphic>
      </p:graphicFrame>
    </p:spTree>
    <p:extLst>
      <p:ext uri="{BB962C8B-B14F-4D97-AF65-F5344CB8AC3E}">
        <p14:creationId xmlns:p14="http://schemas.microsoft.com/office/powerpoint/2010/main" val="2014601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14. Revenue Sources by percentage (%):</a:t>
            </a:r>
          </a:p>
        </p:txBody>
      </p:sp>
      <p:sp>
        <p:nvSpPr>
          <p:cNvPr id="3" name="TextBox 2"/>
          <p:cNvSpPr txBox="1"/>
          <p:nvPr/>
        </p:nvSpPr>
        <p:spPr>
          <a:xfrm>
            <a:off x="2422769" y="4806462"/>
            <a:ext cx="184666" cy="369332"/>
          </a:xfrm>
          <a:prstGeom prst="rect">
            <a:avLst/>
          </a:prstGeom>
          <a:noFill/>
        </p:spPr>
        <p:txBody>
          <a:bodyPr wrap="none" rtlCol="0">
            <a:spAutoFit/>
          </a:bodyPr>
          <a:lstStyle/>
          <a:p>
            <a:endParaRPr lang="en-US" dirty="0"/>
          </a:p>
        </p:txBody>
      </p:sp>
      <p:graphicFrame>
        <p:nvGraphicFramePr>
          <p:cNvPr id="7" name="Shape 2"/>
          <p:cNvGraphicFramePr>
            <a:graphicFrameLocks/>
          </p:cNvGraphicFramePr>
          <p:nvPr>
            <p:extLst>
              <p:ext uri="{D42A27DB-BD31-4B8C-83A1-F6EECF244321}">
                <p14:modId xmlns:p14="http://schemas.microsoft.com/office/powerpoint/2010/main" val="3360667891"/>
              </p:ext>
            </p:extLst>
          </p:nvPr>
        </p:nvGraphicFramePr>
        <p:xfrm>
          <a:off x="914400" y="1104900"/>
          <a:ext cx="7315200" cy="3997959"/>
        </p:xfrm>
        <a:graphic>
          <a:graphicData uri="http://schemas.openxmlformats.org/drawingml/2006/table">
            <a:tbl>
              <a:tblPr firstRow="1" bandRow="1">
                <a:tableStyleId>{B301B821-A1FF-4177-AEE7-76D212191A09}</a:tableStyleId>
              </a:tblPr>
              <a:tblGrid>
                <a:gridCol w="2057400"/>
                <a:gridCol w="5257800"/>
              </a:tblGrid>
              <a:tr h="370840">
                <a:tc>
                  <a:txBody>
                    <a:bodyPr/>
                    <a:lstStyle/>
                    <a:p>
                      <a:pPr>
                        <a:buNone/>
                      </a:pPr>
                      <a:r>
                        <a:rPr sz="1600" b="1" dirty="0"/>
                        <a:t>Variable</a:t>
                      </a:r>
                    </a:p>
                  </a:txBody>
                  <a:tcPr/>
                </a:tc>
                <a:tc>
                  <a:txBody>
                    <a:bodyPr/>
                    <a:lstStyle/>
                    <a:p>
                      <a:pPr>
                        <a:buNone/>
                      </a:pPr>
                      <a:r>
                        <a:rPr sz="1600" b="1"/>
                        <a:t>Response</a:t>
                      </a:r>
                    </a:p>
                  </a:txBody>
                  <a:tcPr/>
                </a:tc>
              </a:tr>
              <a:tr h="0">
                <a:tc>
                  <a:txBody>
                    <a:bodyPr/>
                    <a:lstStyle/>
                    <a:p>
                      <a:pPr>
                        <a:buNone/>
                      </a:pPr>
                      <a:r>
                        <a:rPr sz="1400" b="0"/>
                        <a:t>Provincial government</a:t>
                      </a:r>
                    </a:p>
                  </a:txBody>
                  <a:tcPr/>
                </a:tc>
                <a:tc>
                  <a:txBody>
                    <a:bodyPr/>
                    <a:lstStyle/>
                    <a:p>
                      <a:pPr>
                        <a:buNone/>
                      </a:pPr>
                      <a:r>
                        <a:rPr sz="1400" b="0" dirty="0"/>
                        <a:t>There are 6 response(s) to this question (not exportable to PowerPoint).</a:t>
                      </a:r>
                    </a:p>
                  </a:txBody>
                  <a:tcPr/>
                </a:tc>
              </a:tr>
              <a:tr h="0">
                <a:tc>
                  <a:txBody>
                    <a:bodyPr/>
                    <a:lstStyle/>
                    <a:p>
                      <a:pPr>
                        <a:buNone/>
                      </a:pPr>
                      <a:r>
                        <a:rPr sz="1400" b="0"/>
                        <a:t>Federal government</a:t>
                      </a:r>
                    </a:p>
                  </a:txBody>
                  <a:tcPr/>
                </a:tc>
                <a:tc>
                  <a:txBody>
                    <a:bodyPr/>
                    <a:lstStyle/>
                    <a:p>
                      <a:pPr>
                        <a:buNone/>
                      </a:pPr>
                      <a:r>
                        <a:rPr sz="1400" b="0"/>
                        <a:t>There are 6 response(s) to this question (not exportable to PowerPoint).</a:t>
                      </a:r>
                    </a:p>
                  </a:txBody>
                  <a:tcPr/>
                </a:tc>
              </a:tr>
              <a:tr h="0">
                <a:tc>
                  <a:txBody>
                    <a:bodyPr/>
                    <a:lstStyle/>
                    <a:p>
                      <a:pPr>
                        <a:buNone/>
                      </a:pPr>
                      <a:r>
                        <a:rPr sz="1400" b="0"/>
                        <a:t>Fee for service</a:t>
                      </a:r>
                    </a:p>
                  </a:txBody>
                  <a:tcPr/>
                </a:tc>
                <a:tc>
                  <a:txBody>
                    <a:bodyPr/>
                    <a:lstStyle/>
                    <a:p>
                      <a:pPr>
                        <a:buNone/>
                      </a:pPr>
                      <a:r>
                        <a:rPr sz="1400" b="0"/>
                        <a:t>There are 8 response(s) to this question (not exportable to PowerPoint).</a:t>
                      </a:r>
                    </a:p>
                  </a:txBody>
                  <a:tcPr/>
                </a:tc>
              </a:tr>
              <a:tr h="0">
                <a:tc>
                  <a:txBody>
                    <a:bodyPr/>
                    <a:lstStyle/>
                    <a:p>
                      <a:pPr>
                        <a:buNone/>
                      </a:pPr>
                      <a:r>
                        <a:rPr sz="1400" b="0"/>
                        <a:t>BC Gaming</a:t>
                      </a:r>
                    </a:p>
                  </a:txBody>
                  <a:tcPr/>
                </a:tc>
                <a:tc>
                  <a:txBody>
                    <a:bodyPr/>
                    <a:lstStyle/>
                    <a:p>
                      <a:pPr>
                        <a:buNone/>
                      </a:pPr>
                      <a:r>
                        <a:rPr sz="1400" b="0"/>
                        <a:t>There are 6 response(s) to this question (not exportable to PowerPoint).</a:t>
                      </a:r>
                    </a:p>
                  </a:txBody>
                  <a:tcPr/>
                </a:tc>
              </a:tr>
              <a:tr h="0">
                <a:tc>
                  <a:txBody>
                    <a:bodyPr/>
                    <a:lstStyle/>
                    <a:p>
                      <a:pPr>
                        <a:buNone/>
                      </a:pPr>
                      <a:r>
                        <a:rPr sz="1400" b="0"/>
                        <a:t>Grants</a:t>
                      </a:r>
                    </a:p>
                  </a:txBody>
                  <a:tcPr/>
                </a:tc>
                <a:tc>
                  <a:txBody>
                    <a:bodyPr/>
                    <a:lstStyle/>
                    <a:p>
                      <a:pPr>
                        <a:buNone/>
                      </a:pPr>
                      <a:r>
                        <a:rPr sz="1400" b="0"/>
                        <a:t>There are 8 response(s) to this question (not exportable to PowerPoint).</a:t>
                      </a:r>
                    </a:p>
                  </a:txBody>
                  <a:tcPr/>
                </a:tc>
              </a:tr>
              <a:tr h="0">
                <a:tc>
                  <a:txBody>
                    <a:bodyPr/>
                    <a:lstStyle/>
                    <a:p>
                      <a:pPr>
                        <a:buNone/>
                      </a:pPr>
                      <a:r>
                        <a:rPr sz="1400" b="0"/>
                        <a:t>Donations</a:t>
                      </a:r>
                    </a:p>
                  </a:txBody>
                  <a:tcPr/>
                </a:tc>
                <a:tc>
                  <a:txBody>
                    <a:bodyPr/>
                    <a:lstStyle/>
                    <a:p>
                      <a:pPr>
                        <a:buNone/>
                      </a:pPr>
                      <a:r>
                        <a:rPr sz="1400" b="0"/>
                        <a:t>There are 8 response(s) to this question (not exportable to PowerPoint).</a:t>
                      </a:r>
                    </a:p>
                  </a:txBody>
                  <a:tcPr/>
                </a:tc>
              </a:tr>
              <a:tr h="0">
                <a:tc>
                  <a:txBody>
                    <a:bodyPr/>
                    <a:lstStyle/>
                    <a:p>
                      <a:pPr>
                        <a:buNone/>
                      </a:pPr>
                      <a:r>
                        <a:rPr sz="1400" b="0"/>
                        <a:t>Other</a:t>
                      </a:r>
                    </a:p>
                  </a:txBody>
                  <a:tcPr/>
                </a:tc>
                <a:tc>
                  <a:txBody>
                    <a:bodyPr/>
                    <a:lstStyle/>
                    <a:p>
                      <a:pPr>
                        <a:buNone/>
                      </a:pPr>
                      <a:r>
                        <a:rPr sz="1400" b="0" dirty="0"/>
                        <a:t>There are 4 response(s) to this question (not exportable to PowerPoint).</a:t>
                      </a:r>
                    </a:p>
                  </a:txBody>
                  <a:tcPr/>
                </a:tc>
              </a:tr>
            </a:tbl>
          </a:graphicData>
        </a:graphic>
      </p:graphicFrame>
    </p:spTree>
    <p:extLst>
      <p:ext uri="{BB962C8B-B14F-4D97-AF65-F5344CB8AC3E}">
        <p14:creationId xmlns:p14="http://schemas.microsoft.com/office/powerpoint/2010/main" val="2157350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15. Describe your reporting requirements:</a:t>
            </a:r>
          </a:p>
        </p:txBody>
      </p:sp>
      <p:sp>
        <p:nvSpPr>
          <p:cNvPr id="3" name="TextBox 2"/>
          <p:cNvSpPr txBox="1"/>
          <p:nvPr/>
        </p:nvSpPr>
        <p:spPr>
          <a:xfrm>
            <a:off x="2422769" y="4806462"/>
            <a:ext cx="184666" cy="369332"/>
          </a:xfrm>
          <a:prstGeom prst="rect">
            <a:avLst/>
          </a:prstGeom>
          <a:noFill/>
        </p:spPr>
        <p:txBody>
          <a:bodyPr wrap="none" rtlCol="0">
            <a:spAutoFit/>
          </a:bodyPr>
          <a:lstStyle/>
          <a:p>
            <a:endParaRPr lang="en-US" dirty="0"/>
          </a:p>
        </p:txBody>
      </p:sp>
      <p:sp>
        <p:nvSpPr>
          <p:cNvPr id="4" name="TextBox 3"/>
          <p:cNvSpPr txBox="1"/>
          <p:nvPr/>
        </p:nvSpPr>
        <p:spPr>
          <a:xfrm>
            <a:off x="762000" y="2051538"/>
            <a:ext cx="184666" cy="369332"/>
          </a:xfrm>
          <a:prstGeom prst="rect">
            <a:avLst/>
          </a:prstGeom>
          <a:noFill/>
        </p:spPr>
        <p:txBody>
          <a:bodyPr wrap="none" rtlCol="0">
            <a:spAutoFit/>
          </a:bodyPr>
          <a:lstStyle/>
          <a:p>
            <a:endParaRPr lang="en-US" dirty="0"/>
          </a:p>
        </p:txBody>
      </p:sp>
      <p:graphicFrame>
        <p:nvGraphicFramePr>
          <p:cNvPr id="6" name="Shape 2"/>
          <p:cNvGraphicFramePr>
            <a:graphicFrameLocks/>
          </p:cNvGraphicFramePr>
          <p:nvPr/>
        </p:nvGraphicFramePr>
        <p:xfrm>
          <a:off x="914400" y="1371600"/>
          <a:ext cx="7264400" cy="2656840"/>
        </p:xfrm>
        <a:graphic>
          <a:graphicData uri="http://schemas.openxmlformats.org/drawingml/2006/table">
            <a:tbl>
              <a:tblPr firstRow="1" firstCol="1" bandRow="1">
                <a:tableStyleId>{B301B821-A1FF-4177-AEE7-76D212191A09}</a:tableStyleId>
              </a:tblPr>
              <a:tblGrid>
                <a:gridCol w="2590800"/>
                <a:gridCol w="228600"/>
                <a:gridCol w="177800"/>
                <a:gridCol w="177800"/>
                <a:gridCol w="177800"/>
                <a:gridCol w="533400"/>
                <a:gridCol w="787400"/>
                <a:gridCol w="1295400"/>
                <a:gridCol w="1295400"/>
              </a:tblGrid>
              <a:tr h="370840">
                <a:tc>
                  <a:txBody>
                    <a:bodyPr/>
                    <a:lstStyle/>
                    <a:p>
                      <a:pPr>
                        <a:buNone/>
                      </a:pPr>
                      <a:r>
                        <a:rPr sz="1600" b="1" dirty="0"/>
                        <a:t>Response</a:t>
                      </a:r>
                    </a:p>
                  </a:txBody>
                  <a:tcPr/>
                </a:tc>
                <a:tc gridSpan="6">
                  <a:txBody>
                    <a:bodyPr/>
                    <a:lstStyle/>
                    <a:p>
                      <a:pPr>
                        <a:buNone/>
                      </a:pPr>
                      <a:r>
                        <a:rPr sz="1600" b="1"/>
                        <a:t>Chart</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600" b="1"/>
                        <a:t>Percentage</a:t>
                      </a:r>
                    </a:p>
                  </a:txBody>
                  <a:tcPr/>
                </a:tc>
                <a:tc>
                  <a:txBody>
                    <a:bodyPr/>
                    <a:lstStyle/>
                    <a:p>
                      <a:pPr algn="ctr">
                        <a:buNone/>
                      </a:pPr>
                      <a:r>
                        <a:rPr sz="1600" b="1"/>
                        <a:t>Count</a:t>
                      </a:r>
                    </a:p>
                  </a:txBody>
                  <a:tcPr/>
                </a:tc>
              </a:tr>
              <a:tr h="0">
                <a:tc>
                  <a:txBody>
                    <a:bodyPr/>
                    <a:lstStyle/>
                    <a:p>
                      <a:pPr>
                        <a:buNone/>
                      </a:pPr>
                      <a:r>
                        <a:rPr sz="1500" b="1"/>
                        <a:t>Hourly</a:t>
                      </a:r>
                    </a:p>
                  </a:txBody>
                  <a:tcPr/>
                </a:tc>
                <a:tc>
                  <a:txBody>
                    <a:bodyPr/>
                    <a:lstStyle/>
                    <a:p>
                      <a:pPr>
                        <a:buNone/>
                      </a:pPr>
                      <a:endParaRPr/>
                    </a:p>
                  </a:txBody>
                  <a:tcPr marL="0" marR="0" marT="0" marB="0">
                    <a:solidFill>
                      <a:srgbClr val="80C65A"/>
                    </a:solidFill>
                  </a:tcPr>
                </a:tc>
                <a:tc gridSpan="5">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9.1%</a:t>
                      </a:r>
                    </a:p>
                  </a:txBody>
                  <a:tcPr/>
                </a:tc>
                <a:tc>
                  <a:txBody>
                    <a:bodyPr/>
                    <a:lstStyle/>
                    <a:p>
                      <a:pPr algn="ctr">
                        <a:buNone/>
                      </a:pPr>
                      <a:r>
                        <a:rPr sz="1400" b="0"/>
                        <a:t>1</a:t>
                      </a:r>
                    </a:p>
                  </a:txBody>
                  <a:tcPr/>
                </a:tc>
              </a:tr>
              <a:tr h="0">
                <a:tc>
                  <a:txBody>
                    <a:bodyPr/>
                    <a:lstStyle/>
                    <a:p>
                      <a:pPr>
                        <a:buNone/>
                      </a:pPr>
                      <a:r>
                        <a:rPr sz="1500" b="1"/>
                        <a:t>Daily</a:t>
                      </a:r>
                    </a:p>
                  </a:txBody>
                  <a:tcPr/>
                </a:tc>
                <a:tc gridSpan="3">
                  <a:txBody>
                    <a:bodyPr/>
                    <a:lstStyle/>
                    <a:p>
                      <a:pPr>
                        <a:buNone/>
                      </a:pPr>
                      <a:endParaRPr/>
                    </a:p>
                  </a:txBody>
                  <a:tcPr marL="0" marR="0" marT="0" marB="0">
                    <a:solidFill>
                      <a:srgbClr val="FF0000"/>
                    </a:solidFill>
                  </a:tcPr>
                </a:tc>
                <a:tc hMerge="1">
                  <a:txBody>
                    <a:bodyPr/>
                    <a:lstStyle/>
                    <a:p>
                      <a:endParaRPr lang="en-US"/>
                    </a:p>
                  </a:txBody>
                  <a:tcPr marL="0" marR="0" marT="0" marB="0"/>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27.3%</a:t>
                      </a:r>
                    </a:p>
                  </a:txBody>
                  <a:tcPr/>
                </a:tc>
                <a:tc>
                  <a:txBody>
                    <a:bodyPr/>
                    <a:lstStyle/>
                    <a:p>
                      <a:pPr algn="ctr">
                        <a:buNone/>
                      </a:pPr>
                      <a:r>
                        <a:rPr sz="1400" b="0"/>
                        <a:t>3</a:t>
                      </a:r>
                    </a:p>
                  </a:txBody>
                  <a:tcPr/>
                </a:tc>
              </a:tr>
              <a:tr h="0">
                <a:tc>
                  <a:txBody>
                    <a:bodyPr/>
                    <a:lstStyle/>
                    <a:p>
                      <a:pPr>
                        <a:buNone/>
                      </a:pPr>
                      <a:r>
                        <a:rPr sz="1500" b="1"/>
                        <a:t>Weekly</a:t>
                      </a:r>
                    </a:p>
                  </a:txBody>
                  <a:tcPr/>
                </a:tc>
                <a:tc gridSpan="2">
                  <a:txBody>
                    <a:bodyPr/>
                    <a:lstStyle/>
                    <a:p>
                      <a:pPr>
                        <a:buNone/>
                      </a:pPr>
                      <a:endParaRPr/>
                    </a:p>
                  </a:txBody>
                  <a:tcPr marL="0" marR="0" marT="0" marB="0">
                    <a:solidFill>
                      <a:srgbClr val="3399CC"/>
                    </a:solidFill>
                  </a:tcPr>
                </a:tc>
                <a:tc hMerge="1">
                  <a:txBody>
                    <a:bodyPr/>
                    <a:lstStyle/>
                    <a:p>
                      <a:endParaRPr lang="en-US"/>
                    </a:p>
                  </a:txBody>
                  <a:tcPr marL="0" marR="0" marT="0" marB="0"/>
                </a:tc>
                <a:tc gridSpan="4">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18.2%</a:t>
                      </a:r>
                    </a:p>
                  </a:txBody>
                  <a:tcPr/>
                </a:tc>
                <a:tc>
                  <a:txBody>
                    <a:bodyPr/>
                    <a:lstStyle/>
                    <a:p>
                      <a:pPr algn="ctr">
                        <a:buNone/>
                      </a:pPr>
                      <a:r>
                        <a:rPr sz="1400" b="0"/>
                        <a:t>2</a:t>
                      </a:r>
                    </a:p>
                  </a:txBody>
                  <a:tcPr/>
                </a:tc>
              </a:tr>
              <a:tr h="0">
                <a:tc>
                  <a:txBody>
                    <a:bodyPr/>
                    <a:lstStyle/>
                    <a:p>
                      <a:pPr>
                        <a:buNone/>
                      </a:pPr>
                      <a:r>
                        <a:rPr sz="1500" b="1"/>
                        <a:t>Monthly</a:t>
                      </a:r>
                    </a:p>
                  </a:txBody>
                  <a:tcPr/>
                </a:tc>
                <a:tc gridSpan="5">
                  <a:txBody>
                    <a:bodyPr/>
                    <a:lstStyle/>
                    <a:p>
                      <a:pPr>
                        <a:buNone/>
                      </a:pPr>
                      <a:endParaRPr/>
                    </a:p>
                  </a:txBody>
                  <a:tcPr marL="0" marR="0" marT="0" marB="0">
                    <a:solidFill>
                      <a:srgbClr val="FFCC33"/>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a:p>
                  </a:txBody>
                  <a:tcPr marL="0" marR="0" marT="0" marB="0"/>
                </a:tc>
                <a:tc>
                  <a:txBody>
                    <a:bodyPr/>
                    <a:lstStyle/>
                    <a:p>
                      <a:pPr algn="ctr">
                        <a:buNone/>
                      </a:pPr>
                      <a:r>
                        <a:rPr sz="1400" b="0"/>
                        <a:t>63.6%</a:t>
                      </a:r>
                    </a:p>
                  </a:txBody>
                  <a:tcPr/>
                </a:tc>
                <a:tc>
                  <a:txBody>
                    <a:bodyPr/>
                    <a:lstStyle/>
                    <a:p>
                      <a:pPr algn="ctr">
                        <a:buNone/>
                      </a:pPr>
                      <a:r>
                        <a:rPr sz="1400" b="0"/>
                        <a:t>7</a:t>
                      </a:r>
                    </a:p>
                  </a:txBody>
                  <a:tcPr/>
                </a:tc>
              </a:tr>
              <a:tr h="0">
                <a:tc>
                  <a:txBody>
                    <a:bodyPr/>
                    <a:lstStyle/>
                    <a:p>
                      <a:pPr>
                        <a:buNone/>
                      </a:pPr>
                      <a:r>
                        <a:rPr sz="1500" b="1"/>
                        <a:t>Quarterly</a:t>
                      </a:r>
                    </a:p>
                  </a:txBody>
                  <a:tcPr/>
                </a:tc>
                <a:tc gridSpan="3">
                  <a:txBody>
                    <a:bodyPr/>
                    <a:lstStyle/>
                    <a:p>
                      <a:pPr>
                        <a:buNone/>
                      </a:pPr>
                      <a:endParaRPr/>
                    </a:p>
                  </a:txBody>
                  <a:tcPr marL="0" marR="0" marT="0" marB="0">
                    <a:solidFill>
                      <a:srgbClr val="31849B"/>
                    </a:solidFill>
                  </a:tcPr>
                </a:tc>
                <a:tc hMerge="1">
                  <a:txBody>
                    <a:bodyPr/>
                    <a:lstStyle/>
                    <a:p>
                      <a:endParaRPr lang="en-US"/>
                    </a:p>
                  </a:txBody>
                  <a:tcPr marL="0" marR="0" marT="0" marB="0"/>
                </a:tc>
                <a:tc hMerge="1">
                  <a:txBody>
                    <a:bodyPr/>
                    <a:lstStyle/>
                    <a:p>
                      <a:endParaRPr lang="en-US"/>
                    </a:p>
                  </a:txBody>
                  <a:tcPr marL="0" marR="0" marT="0" marB="0"/>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27.3%</a:t>
                      </a:r>
                    </a:p>
                  </a:txBody>
                  <a:tcPr/>
                </a:tc>
                <a:tc>
                  <a:txBody>
                    <a:bodyPr/>
                    <a:lstStyle/>
                    <a:p>
                      <a:pPr algn="ctr">
                        <a:buNone/>
                      </a:pPr>
                      <a:r>
                        <a:rPr sz="1400" b="0"/>
                        <a:t>3</a:t>
                      </a:r>
                    </a:p>
                  </a:txBody>
                  <a:tcPr/>
                </a:tc>
              </a:tr>
              <a:tr h="0">
                <a:tc>
                  <a:txBody>
                    <a:bodyPr/>
                    <a:lstStyle/>
                    <a:p>
                      <a:pPr>
                        <a:buNone/>
                      </a:pPr>
                      <a:r>
                        <a:rPr sz="1500" b="1"/>
                        <a:t>Annually</a:t>
                      </a:r>
                    </a:p>
                  </a:txBody>
                  <a:tcPr/>
                </a:tc>
                <a:tc gridSpan="4">
                  <a:txBody>
                    <a:bodyPr/>
                    <a:lstStyle/>
                    <a:p>
                      <a:pPr>
                        <a:buNone/>
                      </a:pPr>
                      <a:endParaRPr/>
                    </a:p>
                  </a:txBody>
                  <a:tcPr marL="0" marR="0" marT="0" marB="0">
                    <a:solidFill>
                      <a:srgbClr val="990066"/>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gridSpan="2">
                  <a:txBody>
                    <a:bodyPr/>
                    <a:lstStyle/>
                    <a:p>
                      <a:pPr>
                        <a:buNone/>
                      </a:pPr>
                      <a:endParaRPr/>
                    </a:p>
                  </a:txBody>
                  <a:tcPr marL="0" marR="0" marT="0" marB="0"/>
                </a:tc>
                <a:tc hMerge="1">
                  <a:txBody>
                    <a:bodyPr/>
                    <a:lstStyle/>
                    <a:p>
                      <a:endParaRPr lang="en-US"/>
                    </a:p>
                  </a:txBody>
                  <a:tcPr marL="0" marR="0" marT="0" marB="0"/>
                </a:tc>
                <a:tc>
                  <a:txBody>
                    <a:bodyPr/>
                    <a:lstStyle/>
                    <a:p>
                      <a:pPr algn="ctr">
                        <a:buNone/>
                      </a:pPr>
                      <a:r>
                        <a:rPr sz="1400" b="0"/>
                        <a:t>36.4%</a:t>
                      </a:r>
                    </a:p>
                  </a:txBody>
                  <a:tcPr/>
                </a:tc>
                <a:tc>
                  <a:txBody>
                    <a:bodyPr/>
                    <a:lstStyle/>
                    <a:p>
                      <a:pPr algn="ctr">
                        <a:buNone/>
                      </a:pPr>
                      <a:r>
                        <a:rPr sz="1400" b="0"/>
                        <a:t>4</a:t>
                      </a:r>
                    </a:p>
                  </a:txBody>
                  <a:tcPr/>
                </a:tc>
              </a:tr>
              <a:tr h="0">
                <a:tc>
                  <a:txBody>
                    <a:bodyPr/>
                    <a:lstStyle/>
                    <a:p>
                      <a:pPr>
                        <a:buNone/>
                      </a:pPr>
                      <a:endParaRPr/>
                    </a:p>
                  </a:txBody>
                  <a:tcPr/>
                </a:tc>
                <a:tc gridSpan="7">
                  <a:txBody>
                    <a:bodyPr/>
                    <a:lstStyle/>
                    <a:p>
                      <a:pPr algn="r">
                        <a:buNone/>
                      </a:pPr>
                      <a:r>
                        <a:rPr sz="1400" b="1"/>
                        <a:t>Total Responses</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1" dirty="0"/>
                        <a:t>11</a:t>
                      </a:r>
                    </a:p>
                  </a:txBody>
                  <a:tcPr/>
                </a:tc>
              </a:tr>
            </a:tbl>
          </a:graphicData>
        </a:graphic>
      </p:graphicFrame>
    </p:spTree>
    <p:extLst>
      <p:ext uri="{BB962C8B-B14F-4D97-AF65-F5344CB8AC3E}">
        <p14:creationId xmlns:p14="http://schemas.microsoft.com/office/powerpoint/2010/main" val="2686435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0"/>
            <a:ext cx="9144000" cy="571500"/>
          </a:xfrm>
        </p:spPr>
        <p:txBody>
          <a:bodyPr>
            <a:normAutofit/>
          </a:bodyPr>
          <a:lstStyle/>
          <a:p>
            <a:r>
              <a:rPr lang="en-US" sz="2400" dirty="0"/>
              <a:t>16. Do the same people that write proposals, complete final reports?</a:t>
            </a:r>
          </a:p>
        </p:txBody>
      </p:sp>
      <p:sp>
        <p:nvSpPr>
          <p:cNvPr id="3" name="TextBox 2"/>
          <p:cNvSpPr txBox="1"/>
          <p:nvPr/>
        </p:nvSpPr>
        <p:spPr>
          <a:xfrm>
            <a:off x="2422769" y="4806462"/>
            <a:ext cx="184666" cy="369332"/>
          </a:xfrm>
          <a:prstGeom prst="rect">
            <a:avLst/>
          </a:prstGeom>
          <a:noFill/>
        </p:spPr>
        <p:txBody>
          <a:bodyPr wrap="none" rtlCol="0">
            <a:spAutoFit/>
          </a:bodyPr>
          <a:lstStyle/>
          <a:p>
            <a:endParaRPr lang="en-US" dirty="0"/>
          </a:p>
        </p:txBody>
      </p:sp>
      <p:sp>
        <p:nvSpPr>
          <p:cNvPr id="4" name="TextBox 3"/>
          <p:cNvSpPr txBox="1"/>
          <p:nvPr/>
        </p:nvSpPr>
        <p:spPr>
          <a:xfrm>
            <a:off x="762000" y="2051538"/>
            <a:ext cx="184666" cy="369332"/>
          </a:xfrm>
          <a:prstGeom prst="rect">
            <a:avLst/>
          </a:prstGeom>
          <a:noFill/>
        </p:spPr>
        <p:txBody>
          <a:bodyPr wrap="none" rtlCol="0">
            <a:spAutoFit/>
          </a:bodyPr>
          <a:lstStyle/>
          <a:p>
            <a:endParaRPr lang="en-US" dirty="0"/>
          </a:p>
        </p:txBody>
      </p:sp>
      <p:graphicFrame>
        <p:nvGraphicFramePr>
          <p:cNvPr id="7" name="Shape 2"/>
          <p:cNvGraphicFramePr>
            <a:graphicFrameLocks/>
          </p:cNvGraphicFramePr>
          <p:nvPr/>
        </p:nvGraphicFramePr>
        <p:xfrm>
          <a:off x="914400" y="1371600"/>
          <a:ext cx="7239000" cy="1696720"/>
        </p:xfrm>
        <a:graphic>
          <a:graphicData uri="http://schemas.openxmlformats.org/drawingml/2006/table">
            <a:tbl>
              <a:tblPr firstRow="1" firstCol="1" bandRow="1">
                <a:tableStyleId>{B301B821-A1FF-4177-AEE7-76D212191A09}</a:tableStyleId>
              </a:tblPr>
              <a:tblGrid>
                <a:gridCol w="2590800"/>
                <a:gridCol w="533400"/>
                <a:gridCol w="152400"/>
                <a:gridCol w="152400"/>
                <a:gridCol w="1219200"/>
                <a:gridCol w="1295400"/>
                <a:gridCol w="1295400"/>
              </a:tblGrid>
              <a:tr h="370840">
                <a:tc>
                  <a:txBody>
                    <a:bodyPr/>
                    <a:lstStyle/>
                    <a:p>
                      <a:pPr>
                        <a:buNone/>
                      </a:pPr>
                      <a:r>
                        <a:rPr sz="1600" b="1"/>
                        <a:t>Response</a:t>
                      </a:r>
                    </a:p>
                  </a:txBody>
                  <a:tcPr/>
                </a:tc>
                <a:tc gridSpan="4">
                  <a:txBody>
                    <a:bodyPr/>
                    <a:lstStyle/>
                    <a:p>
                      <a:pPr>
                        <a:buNone/>
                      </a:pPr>
                      <a:r>
                        <a:rPr sz="1600" b="1"/>
                        <a:t>Chart</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600" b="1"/>
                        <a:t>Percentage</a:t>
                      </a:r>
                    </a:p>
                  </a:txBody>
                  <a:tcPr/>
                </a:tc>
                <a:tc>
                  <a:txBody>
                    <a:bodyPr/>
                    <a:lstStyle/>
                    <a:p>
                      <a:pPr algn="ctr">
                        <a:buNone/>
                      </a:pPr>
                      <a:r>
                        <a:rPr sz="1600" b="1"/>
                        <a:t>Count</a:t>
                      </a:r>
                    </a:p>
                  </a:txBody>
                  <a:tcPr/>
                </a:tc>
              </a:tr>
              <a:tr h="0">
                <a:tc>
                  <a:txBody>
                    <a:bodyPr/>
                    <a:lstStyle/>
                    <a:p>
                      <a:pPr>
                        <a:buNone/>
                      </a:pPr>
                      <a:r>
                        <a:rPr sz="1500" b="1"/>
                        <a:t>Yes</a:t>
                      </a:r>
                    </a:p>
                  </a:txBody>
                  <a:tcPr/>
                </a:tc>
                <a:tc gridSpan="2">
                  <a:txBody>
                    <a:bodyPr/>
                    <a:lstStyle/>
                    <a:p>
                      <a:pPr>
                        <a:buNone/>
                      </a:pPr>
                      <a:endParaRPr/>
                    </a:p>
                  </a:txBody>
                  <a:tcPr marL="0" marR="0" marT="0" marB="0">
                    <a:solidFill>
                      <a:srgbClr val="80C65A"/>
                    </a:solidFill>
                  </a:tcPr>
                </a:tc>
                <a:tc hMerge="1">
                  <a:txBody>
                    <a:bodyPr/>
                    <a:lstStyle/>
                    <a:p>
                      <a:endParaRPr lang="en-US"/>
                    </a:p>
                  </a:txBody>
                  <a:tcPr marL="0" marR="0" marT="0" marB="0"/>
                </a:tc>
                <a:tc gridSpan="2">
                  <a:txBody>
                    <a:bodyPr/>
                    <a:lstStyle/>
                    <a:p>
                      <a:pPr>
                        <a:buNone/>
                      </a:pPr>
                      <a:endParaRPr/>
                    </a:p>
                  </a:txBody>
                  <a:tcPr marL="0" marR="0" marT="0" marB="0"/>
                </a:tc>
                <a:tc hMerge="1">
                  <a:txBody>
                    <a:bodyPr/>
                    <a:lstStyle/>
                    <a:p>
                      <a:endParaRPr lang="en-US"/>
                    </a:p>
                  </a:txBody>
                  <a:tcPr marL="0" marR="0" marT="0" marB="0"/>
                </a:tc>
                <a:tc>
                  <a:txBody>
                    <a:bodyPr/>
                    <a:lstStyle/>
                    <a:p>
                      <a:pPr algn="ctr">
                        <a:buNone/>
                      </a:pPr>
                      <a:r>
                        <a:rPr sz="1400" b="0"/>
                        <a:t>33.3%</a:t>
                      </a:r>
                    </a:p>
                  </a:txBody>
                  <a:tcPr/>
                </a:tc>
                <a:tc>
                  <a:txBody>
                    <a:bodyPr/>
                    <a:lstStyle/>
                    <a:p>
                      <a:pPr algn="ctr">
                        <a:buNone/>
                      </a:pPr>
                      <a:r>
                        <a:rPr sz="1400" b="0"/>
                        <a:t>4</a:t>
                      </a:r>
                    </a:p>
                  </a:txBody>
                  <a:tcPr/>
                </a:tc>
              </a:tr>
              <a:tr h="0">
                <a:tc>
                  <a:txBody>
                    <a:bodyPr/>
                    <a:lstStyle/>
                    <a:p>
                      <a:pPr>
                        <a:buNone/>
                      </a:pPr>
                      <a:r>
                        <a:rPr sz="1500" b="1"/>
                        <a:t>No</a:t>
                      </a:r>
                    </a:p>
                  </a:txBody>
                  <a:tcPr/>
                </a:tc>
                <a:tc>
                  <a:txBody>
                    <a:bodyPr/>
                    <a:lstStyle/>
                    <a:p>
                      <a:pPr>
                        <a:buNone/>
                      </a:pPr>
                      <a:endParaRPr/>
                    </a:p>
                  </a:txBody>
                  <a:tcPr marL="0" marR="0" marT="0" marB="0">
                    <a:solidFill>
                      <a:srgbClr val="FF0000"/>
                    </a:solidFill>
                  </a:tcPr>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25.0%</a:t>
                      </a:r>
                    </a:p>
                  </a:txBody>
                  <a:tcPr/>
                </a:tc>
                <a:tc>
                  <a:txBody>
                    <a:bodyPr/>
                    <a:lstStyle/>
                    <a:p>
                      <a:pPr algn="ctr">
                        <a:buNone/>
                      </a:pPr>
                      <a:r>
                        <a:rPr sz="1400" b="0"/>
                        <a:t>3</a:t>
                      </a:r>
                    </a:p>
                  </a:txBody>
                  <a:tcPr/>
                </a:tc>
              </a:tr>
              <a:tr h="0">
                <a:tc>
                  <a:txBody>
                    <a:bodyPr/>
                    <a:lstStyle/>
                    <a:p>
                      <a:pPr>
                        <a:buNone/>
                      </a:pPr>
                      <a:r>
                        <a:rPr sz="1500" b="1"/>
                        <a:t>Sometimes</a:t>
                      </a:r>
                    </a:p>
                  </a:txBody>
                  <a:tcPr/>
                </a:tc>
                <a:tc gridSpan="3">
                  <a:txBody>
                    <a:bodyPr/>
                    <a:lstStyle/>
                    <a:p>
                      <a:pPr>
                        <a:buNone/>
                      </a:pPr>
                      <a:endParaRPr/>
                    </a:p>
                  </a:txBody>
                  <a:tcPr marL="0" marR="0" marT="0" marB="0">
                    <a:solidFill>
                      <a:srgbClr val="3399CC"/>
                    </a:solidFill>
                  </a:tcPr>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a:p>
                  </a:txBody>
                  <a:tcPr marL="0" marR="0" marT="0" marB="0"/>
                </a:tc>
                <a:tc>
                  <a:txBody>
                    <a:bodyPr/>
                    <a:lstStyle/>
                    <a:p>
                      <a:pPr algn="ctr">
                        <a:buNone/>
                      </a:pPr>
                      <a:r>
                        <a:rPr sz="1400" b="0"/>
                        <a:t>41.7%</a:t>
                      </a:r>
                    </a:p>
                  </a:txBody>
                  <a:tcPr/>
                </a:tc>
                <a:tc>
                  <a:txBody>
                    <a:bodyPr/>
                    <a:lstStyle/>
                    <a:p>
                      <a:pPr algn="ctr">
                        <a:buNone/>
                      </a:pPr>
                      <a:r>
                        <a:rPr sz="1400" b="0"/>
                        <a:t>5</a:t>
                      </a:r>
                    </a:p>
                  </a:txBody>
                  <a:tcPr/>
                </a:tc>
              </a:tr>
              <a:tr h="0">
                <a:tc>
                  <a:txBody>
                    <a:bodyPr/>
                    <a:lstStyle/>
                    <a:p>
                      <a:pPr>
                        <a:buNone/>
                      </a:pPr>
                      <a:endParaRPr/>
                    </a:p>
                  </a:txBody>
                  <a:tcPr/>
                </a:tc>
                <a:tc gridSpan="5">
                  <a:txBody>
                    <a:bodyPr/>
                    <a:lstStyle/>
                    <a:p>
                      <a:pPr algn="r">
                        <a:buNone/>
                      </a:pPr>
                      <a:r>
                        <a:rPr sz="1400" b="1"/>
                        <a:t>Total Responses</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1" dirty="0"/>
                        <a:t>12</a:t>
                      </a:r>
                    </a:p>
                  </a:txBody>
                  <a:tcPr/>
                </a:tc>
              </a:tr>
            </a:tbl>
          </a:graphicData>
        </a:graphic>
      </p:graphicFrame>
    </p:spTree>
    <p:extLst>
      <p:ext uri="{BB962C8B-B14F-4D97-AF65-F5344CB8AC3E}">
        <p14:creationId xmlns:p14="http://schemas.microsoft.com/office/powerpoint/2010/main" val="2131599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0"/>
            <a:ext cx="9144000" cy="571500"/>
          </a:xfrm>
        </p:spPr>
        <p:txBody>
          <a:bodyPr>
            <a:normAutofit/>
          </a:bodyPr>
          <a:lstStyle/>
          <a:p>
            <a:r>
              <a:rPr lang="en-US" sz="2400" dirty="0"/>
              <a:t>17. Type of Annual Financial Statements produced:</a:t>
            </a:r>
          </a:p>
        </p:txBody>
      </p:sp>
      <p:sp>
        <p:nvSpPr>
          <p:cNvPr id="3" name="TextBox 2"/>
          <p:cNvSpPr txBox="1"/>
          <p:nvPr/>
        </p:nvSpPr>
        <p:spPr>
          <a:xfrm>
            <a:off x="2422769" y="4806462"/>
            <a:ext cx="184666" cy="369332"/>
          </a:xfrm>
          <a:prstGeom prst="rect">
            <a:avLst/>
          </a:prstGeom>
          <a:noFill/>
        </p:spPr>
        <p:txBody>
          <a:bodyPr wrap="none" rtlCol="0">
            <a:spAutoFit/>
          </a:bodyPr>
          <a:lstStyle/>
          <a:p>
            <a:endParaRPr lang="en-US" dirty="0"/>
          </a:p>
        </p:txBody>
      </p:sp>
      <p:sp>
        <p:nvSpPr>
          <p:cNvPr id="4" name="TextBox 3"/>
          <p:cNvSpPr txBox="1"/>
          <p:nvPr/>
        </p:nvSpPr>
        <p:spPr>
          <a:xfrm>
            <a:off x="762000" y="2051538"/>
            <a:ext cx="184666" cy="369332"/>
          </a:xfrm>
          <a:prstGeom prst="rect">
            <a:avLst/>
          </a:prstGeom>
          <a:noFill/>
        </p:spPr>
        <p:txBody>
          <a:bodyPr wrap="none" rtlCol="0">
            <a:spAutoFit/>
          </a:bodyPr>
          <a:lstStyle/>
          <a:p>
            <a:endParaRPr lang="en-US" dirty="0"/>
          </a:p>
        </p:txBody>
      </p:sp>
      <p:graphicFrame>
        <p:nvGraphicFramePr>
          <p:cNvPr id="6" name="Shape 2"/>
          <p:cNvGraphicFramePr>
            <a:graphicFrameLocks/>
          </p:cNvGraphicFramePr>
          <p:nvPr/>
        </p:nvGraphicFramePr>
        <p:xfrm>
          <a:off x="914400" y="1371600"/>
          <a:ext cx="7213600" cy="2016760"/>
        </p:xfrm>
        <a:graphic>
          <a:graphicData uri="http://schemas.openxmlformats.org/drawingml/2006/table">
            <a:tbl>
              <a:tblPr firstRow="1" firstCol="1" bandRow="1">
                <a:tableStyleId>{B301B821-A1FF-4177-AEE7-76D212191A09}</a:tableStyleId>
              </a:tblPr>
              <a:tblGrid>
                <a:gridCol w="2590800"/>
                <a:gridCol w="431800"/>
                <a:gridCol w="177800"/>
                <a:gridCol w="177800"/>
                <a:gridCol w="1244600"/>
                <a:gridCol w="1295400"/>
                <a:gridCol w="1295400"/>
              </a:tblGrid>
              <a:tr h="370840">
                <a:tc>
                  <a:txBody>
                    <a:bodyPr/>
                    <a:lstStyle/>
                    <a:p>
                      <a:pPr>
                        <a:buNone/>
                      </a:pPr>
                      <a:r>
                        <a:rPr sz="1600" b="1"/>
                        <a:t>Response</a:t>
                      </a:r>
                    </a:p>
                  </a:txBody>
                  <a:tcPr/>
                </a:tc>
                <a:tc gridSpan="4">
                  <a:txBody>
                    <a:bodyPr/>
                    <a:lstStyle/>
                    <a:p>
                      <a:pPr>
                        <a:buNone/>
                      </a:pPr>
                      <a:r>
                        <a:rPr sz="1600" b="1"/>
                        <a:t>Chart</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600" b="1"/>
                        <a:t>Percentage</a:t>
                      </a:r>
                    </a:p>
                  </a:txBody>
                  <a:tcPr/>
                </a:tc>
                <a:tc>
                  <a:txBody>
                    <a:bodyPr/>
                    <a:lstStyle/>
                    <a:p>
                      <a:pPr algn="ctr">
                        <a:buNone/>
                      </a:pPr>
                      <a:r>
                        <a:rPr sz="1600" b="1"/>
                        <a:t>Count</a:t>
                      </a:r>
                    </a:p>
                  </a:txBody>
                  <a:tcPr/>
                </a:tc>
              </a:tr>
              <a:tr h="0">
                <a:tc>
                  <a:txBody>
                    <a:bodyPr/>
                    <a:lstStyle/>
                    <a:p>
                      <a:pPr>
                        <a:buNone/>
                      </a:pPr>
                      <a:r>
                        <a:rPr sz="1500" b="1"/>
                        <a:t>None</a:t>
                      </a:r>
                    </a:p>
                  </a:txBody>
                  <a:tcPr/>
                </a:tc>
                <a:tc gridSpan="3">
                  <a:txBody>
                    <a:bodyPr/>
                    <a:lstStyle/>
                    <a:p>
                      <a:pPr>
                        <a:buNone/>
                      </a:pPr>
                      <a:endParaRPr/>
                    </a:p>
                  </a:txBody>
                  <a:tcPr marL="0" marR="0" marT="0" marB="0">
                    <a:solidFill>
                      <a:srgbClr val="80C65A"/>
                    </a:solidFill>
                  </a:tcPr>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a:p>
                  </a:txBody>
                  <a:tcPr marL="0" marR="0" marT="0" marB="0"/>
                </a:tc>
                <a:tc>
                  <a:txBody>
                    <a:bodyPr/>
                    <a:lstStyle/>
                    <a:p>
                      <a:pPr algn="ctr">
                        <a:buNone/>
                      </a:pPr>
                      <a:r>
                        <a:rPr sz="1400" b="0"/>
                        <a:t>40.0%</a:t>
                      </a:r>
                    </a:p>
                  </a:txBody>
                  <a:tcPr/>
                </a:tc>
                <a:tc>
                  <a:txBody>
                    <a:bodyPr/>
                    <a:lstStyle/>
                    <a:p>
                      <a:pPr algn="ctr">
                        <a:buNone/>
                      </a:pPr>
                      <a:r>
                        <a:rPr sz="1400" b="0"/>
                        <a:t>4</a:t>
                      </a:r>
                    </a:p>
                  </a:txBody>
                  <a:tcPr/>
                </a:tc>
              </a:tr>
              <a:tr h="0">
                <a:tc>
                  <a:txBody>
                    <a:bodyPr/>
                    <a:lstStyle/>
                    <a:p>
                      <a:pPr>
                        <a:buNone/>
                      </a:pPr>
                      <a:r>
                        <a:rPr sz="1500" b="1"/>
                        <a:t>Notice to Reader</a:t>
                      </a:r>
                    </a:p>
                  </a:txBody>
                  <a:tcPr/>
                </a:tc>
                <a:tc>
                  <a:txBody>
                    <a:bodyPr/>
                    <a:lstStyle/>
                    <a:p>
                      <a:pPr>
                        <a:buNone/>
                      </a:pPr>
                      <a:endParaRPr/>
                    </a:p>
                  </a:txBody>
                  <a:tcPr marL="0" marR="0" marT="0" marB="0">
                    <a:solidFill>
                      <a:srgbClr val="FF0000"/>
                    </a:solidFill>
                  </a:tcPr>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20.0%</a:t>
                      </a:r>
                    </a:p>
                  </a:txBody>
                  <a:tcPr/>
                </a:tc>
                <a:tc>
                  <a:txBody>
                    <a:bodyPr/>
                    <a:lstStyle/>
                    <a:p>
                      <a:pPr algn="ctr">
                        <a:buNone/>
                      </a:pPr>
                      <a:r>
                        <a:rPr sz="1400" b="0"/>
                        <a:t>2</a:t>
                      </a:r>
                    </a:p>
                  </a:txBody>
                  <a:tcPr/>
                </a:tc>
              </a:tr>
              <a:tr h="0">
                <a:tc>
                  <a:txBody>
                    <a:bodyPr/>
                    <a:lstStyle/>
                    <a:p>
                      <a:pPr>
                        <a:buNone/>
                      </a:pPr>
                      <a:r>
                        <a:rPr sz="1500" b="1" dirty="0"/>
                        <a:t>Review Engagement</a:t>
                      </a:r>
                    </a:p>
                  </a:txBody>
                  <a:tcPr/>
                </a:tc>
                <a:tc gridSpan="2">
                  <a:txBody>
                    <a:bodyPr/>
                    <a:lstStyle/>
                    <a:p>
                      <a:pPr>
                        <a:buNone/>
                      </a:pPr>
                      <a:endParaRPr/>
                    </a:p>
                  </a:txBody>
                  <a:tcPr marL="0" marR="0" marT="0" marB="0">
                    <a:solidFill>
                      <a:srgbClr val="3399CC"/>
                    </a:solidFill>
                  </a:tcPr>
                </a:tc>
                <a:tc hMerge="1">
                  <a:txBody>
                    <a:bodyPr/>
                    <a:lstStyle/>
                    <a:p>
                      <a:endParaRPr lang="en-US"/>
                    </a:p>
                  </a:txBody>
                  <a:tcPr marL="0" marR="0" marT="0" marB="0"/>
                </a:tc>
                <a:tc gridSpan="2">
                  <a:txBody>
                    <a:bodyPr/>
                    <a:lstStyle/>
                    <a:p>
                      <a:pPr>
                        <a:buNone/>
                      </a:pPr>
                      <a:endParaRPr/>
                    </a:p>
                  </a:txBody>
                  <a:tcPr marL="0" marR="0" marT="0" marB="0"/>
                </a:tc>
                <a:tc hMerge="1">
                  <a:txBody>
                    <a:bodyPr/>
                    <a:lstStyle/>
                    <a:p>
                      <a:endParaRPr lang="en-US"/>
                    </a:p>
                  </a:txBody>
                  <a:tcPr marL="0" marR="0" marT="0" marB="0"/>
                </a:tc>
                <a:tc>
                  <a:txBody>
                    <a:bodyPr/>
                    <a:lstStyle/>
                    <a:p>
                      <a:pPr algn="ctr">
                        <a:buNone/>
                      </a:pPr>
                      <a:r>
                        <a:rPr sz="1400" b="0"/>
                        <a:t>30.0%</a:t>
                      </a:r>
                    </a:p>
                  </a:txBody>
                  <a:tcPr/>
                </a:tc>
                <a:tc>
                  <a:txBody>
                    <a:bodyPr/>
                    <a:lstStyle/>
                    <a:p>
                      <a:pPr algn="ctr">
                        <a:buNone/>
                      </a:pPr>
                      <a:r>
                        <a:rPr sz="1400" b="0"/>
                        <a:t>3</a:t>
                      </a:r>
                    </a:p>
                  </a:txBody>
                  <a:tcPr/>
                </a:tc>
              </a:tr>
              <a:tr h="0">
                <a:tc>
                  <a:txBody>
                    <a:bodyPr/>
                    <a:lstStyle/>
                    <a:p>
                      <a:pPr>
                        <a:buNone/>
                      </a:pPr>
                      <a:r>
                        <a:rPr sz="1500" b="1"/>
                        <a:t>Audited FS</a:t>
                      </a:r>
                    </a:p>
                  </a:txBody>
                  <a:tcPr/>
                </a:tc>
                <a:tc>
                  <a:txBody>
                    <a:bodyPr/>
                    <a:lstStyle/>
                    <a:p>
                      <a:pPr>
                        <a:buNone/>
                      </a:pPr>
                      <a:endParaRPr/>
                    </a:p>
                  </a:txBody>
                  <a:tcPr marL="0" marR="0" marT="0" marB="0">
                    <a:solidFill>
                      <a:srgbClr val="FFCC33"/>
                    </a:solidFill>
                  </a:tcPr>
                </a:tc>
                <a:tc gridSpan="3">
                  <a:txBody>
                    <a:bodyPr/>
                    <a:lstStyle/>
                    <a:p>
                      <a:pPr>
                        <a:buNone/>
                      </a:pPr>
                      <a:endParaRPr/>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0"/>
                        <a:t>20.0%</a:t>
                      </a:r>
                    </a:p>
                  </a:txBody>
                  <a:tcPr/>
                </a:tc>
                <a:tc>
                  <a:txBody>
                    <a:bodyPr/>
                    <a:lstStyle/>
                    <a:p>
                      <a:pPr algn="ctr">
                        <a:buNone/>
                      </a:pPr>
                      <a:r>
                        <a:rPr sz="1400" b="0"/>
                        <a:t>2</a:t>
                      </a:r>
                    </a:p>
                  </a:txBody>
                  <a:tcPr/>
                </a:tc>
              </a:tr>
              <a:tr h="0">
                <a:tc>
                  <a:txBody>
                    <a:bodyPr/>
                    <a:lstStyle/>
                    <a:p>
                      <a:pPr>
                        <a:buNone/>
                      </a:pPr>
                      <a:endParaRPr/>
                    </a:p>
                  </a:txBody>
                  <a:tcPr/>
                </a:tc>
                <a:tc gridSpan="5">
                  <a:txBody>
                    <a:bodyPr/>
                    <a:lstStyle/>
                    <a:p>
                      <a:pPr algn="r">
                        <a:buNone/>
                      </a:pPr>
                      <a:r>
                        <a:rPr sz="1400" b="1"/>
                        <a:t>Total Responses</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400" b="1" dirty="0"/>
                        <a:t>10</a:t>
                      </a:r>
                    </a:p>
                  </a:txBody>
                  <a:tcPr/>
                </a:tc>
              </a:tr>
            </a:tbl>
          </a:graphicData>
        </a:graphic>
      </p:graphicFrame>
    </p:spTree>
    <p:extLst>
      <p:ext uri="{BB962C8B-B14F-4D97-AF65-F5344CB8AC3E}">
        <p14:creationId xmlns:p14="http://schemas.microsoft.com/office/powerpoint/2010/main" val="3235273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0"/>
            <a:ext cx="9144000" cy="571500"/>
          </a:xfrm>
        </p:spPr>
        <p:txBody>
          <a:bodyPr>
            <a:normAutofit/>
          </a:bodyPr>
          <a:lstStyle/>
          <a:p>
            <a:r>
              <a:rPr lang="en-US" sz="2400" dirty="0"/>
              <a:t>18. What is your organization's readiness for change? </a:t>
            </a:r>
          </a:p>
        </p:txBody>
      </p:sp>
      <p:sp>
        <p:nvSpPr>
          <p:cNvPr id="3" name="TextBox 2"/>
          <p:cNvSpPr txBox="1"/>
          <p:nvPr/>
        </p:nvSpPr>
        <p:spPr>
          <a:xfrm>
            <a:off x="2422769" y="4806462"/>
            <a:ext cx="184666" cy="369332"/>
          </a:xfrm>
          <a:prstGeom prst="rect">
            <a:avLst/>
          </a:prstGeom>
          <a:noFill/>
        </p:spPr>
        <p:txBody>
          <a:bodyPr wrap="none" rtlCol="0">
            <a:spAutoFit/>
          </a:bodyPr>
          <a:lstStyle/>
          <a:p>
            <a:endParaRPr lang="en-US" dirty="0"/>
          </a:p>
        </p:txBody>
      </p:sp>
      <p:sp>
        <p:nvSpPr>
          <p:cNvPr id="4" name="TextBox 3"/>
          <p:cNvSpPr txBox="1"/>
          <p:nvPr/>
        </p:nvSpPr>
        <p:spPr>
          <a:xfrm>
            <a:off x="762000" y="2051538"/>
            <a:ext cx="184666" cy="369332"/>
          </a:xfrm>
          <a:prstGeom prst="rect">
            <a:avLst/>
          </a:prstGeom>
          <a:noFill/>
        </p:spPr>
        <p:txBody>
          <a:bodyPr wrap="none" rtlCol="0">
            <a:spAutoFit/>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77035599"/>
              </p:ext>
            </p:extLst>
          </p:nvPr>
        </p:nvGraphicFramePr>
        <p:xfrm>
          <a:off x="6248400" y="1257300"/>
          <a:ext cx="1689100" cy="3335020"/>
        </p:xfrm>
        <a:graphic>
          <a:graphicData uri="http://schemas.openxmlformats.org/drawingml/2006/table">
            <a:tbl>
              <a:tblPr/>
              <a:tblGrid>
                <a:gridCol w="1689100"/>
              </a:tblGrid>
              <a:tr h="190500">
                <a:tc>
                  <a:txBody>
                    <a:bodyPr/>
                    <a:lstStyle/>
                    <a:p>
                      <a:pPr algn="l" fontAlgn="b"/>
                      <a:r>
                        <a:rPr lang="en-US" sz="1600" b="0" i="0" u="none" strike="noStrike">
                          <a:solidFill>
                            <a:srgbClr val="000000"/>
                          </a:solidFill>
                          <a:effectLst/>
                          <a:latin typeface="Calibri"/>
                        </a:rPr>
                        <a:t>Response</a:t>
                      </a:r>
                    </a:p>
                  </a:txBody>
                  <a:tcPr marL="12700" marR="12700" marT="12700" marB="0" anchor="b">
                    <a:lnL>
                      <a:noFill/>
                    </a:lnL>
                    <a:lnR>
                      <a:noFill/>
                    </a:lnR>
                    <a:lnT>
                      <a:noFill/>
                    </a:lnT>
                    <a:lnB w="19050" cap="flat" cmpd="sng" algn="ctr">
                      <a:solidFill>
                        <a:srgbClr val="4F81BD"/>
                      </a:solidFill>
                      <a:prstDash val="solid"/>
                      <a:round/>
                      <a:headEnd type="none" w="med" len="med"/>
                      <a:tailEnd type="none" w="med" len="med"/>
                    </a:lnB>
                    <a:solidFill>
                      <a:srgbClr val="FFFFFF"/>
                    </a:solidFill>
                  </a:tcPr>
                </a:tc>
              </a:tr>
              <a:tr h="177800">
                <a:tc>
                  <a:txBody>
                    <a:bodyPr/>
                    <a:lstStyle/>
                    <a:p>
                      <a:pPr algn="r" fontAlgn="b"/>
                      <a:r>
                        <a:rPr lang="en-US" sz="1600" b="0" i="0" u="none" strike="noStrike">
                          <a:solidFill>
                            <a:srgbClr val="000000"/>
                          </a:solidFill>
                          <a:effectLst/>
                          <a:latin typeface="Calibri"/>
                        </a:rPr>
                        <a:t>8</a:t>
                      </a:r>
                    </a:p>
                  </a:txBody>
                  <a:tcPr marL="12700" marR="12700" marT="12700" marB="0" anchor="b">
                    <a:lnL>
                      <a:noFill/>
                    </a:lnL>
                    <a:lnR>
                      <a:noFill/>
                    </a:lnR>
                    <a:lnT w="19050" cap="flat" cmpd="sng" algn="ctr">
                      <a:solidFill>
                        <a:srgbClr val="4F81BD"/>
                      </a:solidFill>
                      <a:prstDash val="solid"/>
                      <a:round/>
                      <a:headEnd type="none" w="med" len="med"/>
                      <a:tailEnd type="none" w="med" len="med"/>
                    </a:lnT>
                    <a:lnB>
                      <a:noFill/>
                    </a:lnB>
                    <a:solidFill>
                      <a:srgbClr val="DBE5F1"/>
                    </a:solidFill>
                  </a:tcPr>
                </a:tc>
              </a:tr>
              <a:tr h="177800">
                <a:tc>
                  <a:txBody>
                    <a:bodyPr/>
                    <a:lstStyle/>
                    <a:p>
                      <a:pPr algn="r" fontAlgn="b"/>
                      <a:r>
                        <a:rPr lang="en-US" sz="1600" b="0" i="0" u="none" strike="noStrike">
                          <a:solidFill>
                            <a:srgbClr val="000000"/>
                          </a:solidFill>
                          <a:effectLst/>
                          <a:latin typeface="Calibri"/>
                        </a:rPr>
                        <a:t>7</a:t>
                      </a:r>
                    </a:p>
                  </a:txBody>
                  <a:tcPr marL="12700" marR="12700" marT="12700" marB="0" anchor="b">
                    <a:lnL>
                      <a:noFill/>
                    </a:lnL>
                    <a:lnR>
                      <a:noFill/>
                    </a:lnR>
                    <a:lnT>
                      <a:noFill/>
                    </a:lnT>
                    <a:lnB>
                      <a:noFill/>
                    </a:lnB>
                    <a:solidFill>
                      <a:srgbClr val="FFFFFF"/>
                    </a:solidFill>
                  </a:tcPr>
                </a:tc>
              </a:tr>
              <a:tr h="177800">
                <a:tc>
                  <a:txBody>
                    <a:bodyPr/>
                    <a:lstStyle/>
                    <a:p>
                      <a:pPr algn="r" fontAlgn="b"/>
                      <a:r>
                        <a:rPr lang="en-US" sz="1600" b="0" i="0" u="none" strike="noStrike">
                          <a:solidFill>
                            <a:srgbClr val="000000"/>
                          </a:solidFill>
                          <a:effectLst/>
                          <a:latin typeface="Calibri"/>
                        </a:rPr>
                        <a:t>8</a:t>
                      </a:r>
                    </a:p>
                  </a:txBody>
                  <a:tcPr marL="12700" marR="12700" marT="12700" marB="0" anchor="b">
                    <a:lnL>
                      <a:noFill/>
                    </a:lnL>
                    <a:lnR>
                      <a:noFill/>
                    </a:lnR>
                    <a:lnT>
                      <a:noFill/>
                    </a:lnT>
                    <a:lnB>
                      <a:noFill/>
                    </a:lnB>
                    <a:solidFill>
                      <a:srgbClr val="DBE5F1"/>
                    </a:solidFill>
                  </a:tcPr>
                </a:tc>
              </a:tr>
              <a:tr h="177800">
                <a:tc>
                  <a:txBody>
                    <a:bodyPr/>
                    <a:lstStyle/>
                    <a:p>
                      <a:pPr algn="r" fontAlgn="b"/>
                      <a:r>
                        <a:rPr lang="en-US" sz="1600" b="0" i="0" u="none" strike="noStrike">
                          <a:solidFill>
                            <a:srgbClr val="000000"/>
                          </a:solidFill>
                          <a:effectLst/>
                          <a:latin typeface="Calibri"/>
                        </a:rPr>
                        <a:t>7</a:t>
                      </a:r>
                    </a:p>
                  </a:txBody>
                  <a:tcPr marL="12700" marR="12700" marT="12700" marB="0" anchor="b">
                    <a:lnL>
                      <a:noFill/>
                    </a:lnL>
                    <a:lnR>
                      <a:noFill/>
                    </a:lnR>
                    <a:lnT>
                      <a:noFill/>
                    </a:lnT>
                    <a:lnB>
                      <a:noFill/>
                    </a:lnB>
                    <a:solidFill>
                      <a:srgbClr val="FFFFFF"/>
                    </a:solidFill>
                  </a:tcPr>
                </a:tc>
              </a:tr>
              <a:tr h="177800">
                <a:tc>
                  <a:txBody>
                    <a:bodyPr/>
                    <a:lstStyle/>
                    <a:p>
                      <a:pPr algn="r" fontAlgn="b"/>
                      <a:r>
                        <a:rPr lang="en-US" sz="1600" b="0" i="0" u="none" strike="noStrike">
                          <a:solidFill>
                            <a:srgbClr val="000000"/>
                          </a:solidFill>
                          <a:effectLst/>
                          <a:latin typeface="Calibri"/>
                        </a:rPr>
                        <a:t>10</a:t>
                      </a:r>
                    </a:p>
                  </a:txBody>
                  <a:tcPr marL="12700" marR="12700" marT="12700" marB="0" anchor="b">
                    <a:lnL>
                      <a:noFill/>
                    </a:lnL>
                    <a:lnR>
                      <a:noFill/>
                    </a:lnR>
                    <a:lnT>
                      <a:noFill/>
                    </a:lnT>
                    <a:lnB>
                      <a:noFill/>
                    </a:lnB>
                    <a:solidFill>
                      <a:srgbClr val="DBE5F1"/>
                    </a:solidFill>
                  </a:tcPr>
                </a:tc>
              </a:tr>
              <a:tr h="177800">
                <a:tc>
                  <a:txBody>
                    <a:bodyPr/>
                    <a:lstStyle/>
                    <a:p>
                      <a:pPr algn="r" fontAlgn="b"/>
                      <a:r>
                        <a:rPr lang="en-US" sz="1600" b="0" i="0" u="none" strike="noStrike">
                          <a:solidFill>
                            <a:srgbClr val="000000"/>
                          </a:solidFill>
                          <a:effectLst/>
                          <a:latin typeface="Calibri"/>
                        </a:rPr>
                        <a:t>8</a:t>
                      </a:r>
                    </a:p>
                  </a:txBody>
                  <a:tcPr marL="12700" marR="12700" marT="12700" marB="0" anchor="b">
                    <a:lnL>
                      <a:noFill/>
                    </a:lnL>
                    <a:lnR>
                      <a:noFill/>
                    </a:lnR>
                    <a:lnT>
                      <a:noFill/>
                    </a:lnT>
                    <a:lnB>
                      <a:noFill/>
                    </a:lnB>
                    <a:solidFill>
                      <a:srgbClr val="FFFFFF"/>
                    </a:solidFill>
                  </a:tcPr>
                </a:tc>
              </a:tr>
              <a:tr h="177800">
                <a:tc>
                  <a:txBody>
                    <a:bodyPr/>
                    <a:lstStyle/>
                    <a:p>
                      <a:pPr algn="r" fontAlgn="b"/>
                      <a:r>
                        <a:rPr lang="en-US" sz="1600" b="0" i="0" u="none" strike="noStrike">
                          <a:solidFill>
                            <a:srgbClr val="000000"/>
                          </a:solidFill>
                          <a:effectLst/>
                          <a:latin typeface="Calibri"/>
                        </a:rPr>
                        <a:t>10</a:t>
                      </a:r>
                    </a:p>
                  </a:txBody>
                  <a:tcPr marL="12700" marR="12700" marT="12700" marB="0" anchor="b">
                    <a:lnL>
                      <a:noFill/>
                    </a:lnL>
                    <a:lnR>
                      <a:noFill/>
                    </a:lnR>
                    <a:lnT>
                      <a:noFill/>
                    </a:lnT>
                    <a:lnB>
                      <a:noFill/>
                    </a:lnB>
                    <a:solidFill>
                      <a:srgbClr val="DBE5F1"/>
                    </a:solidFill>
                  </a:tcPr>
                </a:tc>
              </a:tr>
              <a:tr h="177800">
                <a:tc>
                  <a:txBody>
                    <a:bodyPr/>
                    <a:lstStyle/>
                    <a:p>
                      <a:pPr algn="r" fontAlgn="b"/>
                      <a:r>
                        <a:rPr lang="en-US" sz="1600" b="0" i="0" u="none" strike="noStrike">
                          <a:solidFill>
                            <a:srgbClr val="000000"/>
                          </a:solidFill>
                          <a:effectLst/>
                          <a:latin typeface="Calibri"/>
                        </a:rPr>
                        <a:t>8</a:t>
                      </a:r>
                    </a:p>
                  </a:txBody>
                  <a:tcPr marL="12700" marR="12700" marT="12700" marB="0" anchor="b">
                    <a:lnL>
                      <a:noFill/>
                    </a:lnL>
                    <a:lnR>
                      <a:noFill/>
                    </a:lnR>
                    <a:lnT>
                      <a:noFill/>
                    </a:lnT>
                    <a:lnB>
                      <a:noFill/>
                    </a:lnB>
                    <a:solidFill>
                      <a:srgbClr val="FFFFFF"/>
                    </a:solidFill>
                  </a:tcPr>
                </a:tc>
              </a:tr>
              <a:tr h="177800">
                <a:tc>
                  <a:txBody>
                    <a:bodyPr/>
                    <a:lstStyle/>
                    <a:p>
                      <a:pPr algn="r" fontAlgn="b"/>
                      <a:r>
                        <a:rPr lang="en-US" sz="1600" b="0" i="0" u="none" strike="noStrike">
                          <a:solidFill>
                            <a:srgbClr val="000000"/>
                          </a:solidFill>
                          <a:effectLst/>
                          <a:latin typeface="Calibri"/>
                        </a:rPr>
                        <a:t>8</a:t>
                      </a:r>
                    </a:p>
                  </a:txBody>
                  <a:tcPr marL="12700" marR="12700" marT="12700" marB="0" anchor="b">
                    <a:lnL>
                      <a:noFill/>
                    </a:lnL>
                    <a:lnR>
                      <a:noFill/>
                    </a:lnR>
                    <a:lnT>
                      <a:noFill/>
                    </a:lnT>
                    <a:lnB>
                      <a:noFill/>
                    </a:lnB>
                    <a:solidFill>
                      <a:srgbClr val="DBE5F1"/>
                    </a:solidFill>
                  </a:tcPr>
                </a:tc>
              </a:tr>
              <a:tr h="177800">
                <a:tc>
                  <a:txBody>
                    <a:bodyPr/>
                    <a:lstStyle/>
                    <a:p>
                      <a:pPr algn="r" fontAlgn="b"/>
                      <a:r>
                        <a:rPr lang="en-US" sz="1600" b="0" i="0" u="none" strike="noStrike">
                          <a:solidFill>
                            <a:srgbClr val="000000"/>
                          </a:solidFill>
                          <a:effectLst/>
                          <a:latin typeface="Calibri"/>
                        </a:rPr>
                        <a:t>10</a:t>
                      </a:r>
                    </a:p>
                  </a:txBody>
                  <a:tcPr marL="12700" marR="12700" marT="12700" marB="0" anchor="b">
                    <a:lnL>
                      <a:noFill/>
                    </a:lnL>
                    <a:lnR>
                      <a:noFill/>
                    </a:lnR>
                    <a:lnT>
                      <a:noFill/>
                    </a:lnT>
                    <a:lnB>
                      <a:noFill/>
                    </a:lnB>
                    <a:solidFill>
                      <a:srgbClr val="FFFFFF"/>
                    </a:solidFill>
                  </a:tcPr>
                </a:tc>
              </a:tr>
              <a:tr h="177800">
                <a:tc>
                  <a:txBody>
                    <a:bodyPr/>
                    <a:lstStyle/>
                    <a:p>
                      <a:pPr algn="r" fontAlgn="b"/>
                      <a:r>
                        <a:rPr lang="en-US" sz="1600" b="0" i="0" u="none" strike="noStrike">
                          <a:solidFill>
                            <a:srgbClr val="000000"/>
                          </a:solidFill>
                          <a:effectLst/>
                          <a:latin typeface="Calibri"/>
                        </a:rPr>
                        <a:t>10</a:t>
                      </a:r>
                    </a:p>
                  </a:txBody>
                  <a:tcPr marL="12700" marR="12700" marT="12700" marB="0" anchor="b">
                    <a:lnL>
                      <a:noFill/>
                    </a:lnL>
                    <a:lnR>
                      <a:noFill/>
                    </a:lnR>
                    <a:lnT>
                      <a:noFill/>
                    </a:lnT>
                    <a:lnB>
                      <a:noFill/>
                    </a:lnB>
                    <a:solidFill>
                      <a:srgbClr val="DBE5F1"/>
                    </a:solidFill>
                  </a:tcPr>
                </a:tc>
              </a:tr>
              <a:tr h="177800">
                <a:tc>
                  <a:txBody>
                    <a:bodyPr/>
                    <a:lstStyle/>
                    <a:p>
                      <a:pPr algn="r" fontAlgn="b"/>
                      <a:r>
                        <a:rPr lang="en-US" sz="1600" b="0" i="0" u="none" strike="noStrike" dirty="0">
                          <a:solidFill>
                            <a:srgbClr val="000000"/>
                          </a:solidFill>
                          <a:effectLst/>
                          <a:latin typeface="Calibri"/>
                        </a:rPr>
                        <a:t>5</a:t>
                      </a:r>
                    </a:p>
                  </a:txBody>
                  <a:tcPr marL="12700" marR="12700" marT="12700" marB="0" anchor="b">
                    <a:lnL>
                      <a:noFill/>
                    </a:lnL>
                    <a:lnR>
                      <a:noFill/>
                    </a:lnR>
                    <a:lnT>
                      <a:noFill/>
                    </a:lnT>
                    <a:lnB>
                      <a:noFill/>
                    </a:lnB>
                    <a:solidFill>
                      <a:srgbClr val="FFFFFF"/>
                    </a:solidFill>
                  </a:tcPr>
                </a:tc>
              </a:tr>
            </a:tbl>
          </a:graphicData>
        </a:graphic>
      </p:graphicFrame>
      <p:sp>
        <p:nvSpPr>
          <p:cNvPr id="7" name="Content Placeholder 2"/>
          <p:cNvSpPr>
            <a:spLocks noGrp="1"/>
          </p:cNvSpPr>
          <p:nvPr>
            <p:ph idx="1"/>
          </p:nvPr>
        </p:nvSpPr>
        <p:spPr>
          <a:xfrm>
            <a:off x="457200" y="1333500"/>
            <a:ext cx="8229600" cy="3771636"/>
          </a:xfrm>
        </p:spPr>
        <p:txBody>
          <a:bodyPr>
            <a:normAutofit/>
          </a:bodyPr>
          <a:lstStyle/>
          <a:p>
            <a:r>
              <a:rPr lang="en-US" dirty="0" smtClean="0"/>
              <a:t>Average: 8.3</a:t>
            </a:r>
          </a:p>
          <a:p>
            <a:r>
              <a:rPr lang="en-US" dirty="0" smtClean="0"/>
              <a:t>Range: 5 - 10</a:t>
            </a:r>
          </a:p>
        </p:txBody>
      </p:sp>
    </p:spTree>
    <p:extLst>
      <p:ext uri="{BB962C8B-B14F-4D97-AF65-F5344CB8AC3E}">
        <p14:creationId xmlns:p14="http://schemas.microsoft.com/office/powerpoint/2010/main" val="2447760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0"/>
            <a:ext cx="9144000" cy="571500"/>
          </a:xfrm>
        </p:spPr>
        <p:txBody>
          <a:bodyPr>
            <a:normAutofit/>
          </a:bodyPr>
          <a:lstStyle/>
          <a:p>
            <a:r>
              <a:rPr lang="en-US" sz="2400" dirty="0"/>
              <a:t>19. What are you really good at and enjoy doing?</a:t>
            </a:r>
          </a:p>
        </p:txBody>
      </p:sp>
      <p:sp>
        <p:nvSpPr>
          <p:cNvPr id="3" name="TextBox 2"/>
          <p:cNvSpPr txBox="1"/>
          <p:nvPr/>
        </p:nvSpPr>
        <p:spPr>
          <a:xfrm>
            <a:off x="2422769" y="4806462"/>
            <a:ext cx="184666" cy="369332"/>
          </a:xfrm>
          <a:prstGeom prst="rect">
            <a:avLst/>
          </a:prstGeom>
          <a:noFill/>
        </p:spPr>
        <p:txBody>
          <a:bodyPr wrap="none" rtlCol="0">
            <a:spAutoFit/>
          </a:bodyPr>
          <a:lstStyle/>
          <a:p>
            <a:endParaRPr lang="en-US" dirty="0"/>
          </a:p>
        </p:txBody>
      </p:sp>
      <p:sp>
        <p:nvSpPr>
          <p:cNvPr id="4" name="TextBox 3"/>
          <p:cNvSpPr txBox="1"/>
          <p:nvPr/>
        </p:nvSpPr>
        <p:spPr>
          <a:xfrm>
            <a:off x="762000" y="2051538"/>
            <a:ext cx="184666" cy="369332"/>
          </a:xfrm>
          <a:prstGeom prst="rect">
            <a:avLst/>
          </a:prstGeom>
          <a:noFill/>
        </p:spPr>
        <p:txBody>
          <a:bodyPr wrap="none" rtlCol="0">
            <a:spAutoFit/>
          </a:bodyPr>
          <a:lstStyle/>
          <a:p>
            <a:endParaRPr lang="en-US" dirty="0"/>
          </a:p>
        </p:txBody>
      </p:sp>
      <p:graphicFrame>
        <p:nvGraphicFramePr>
          <p:cNvPr id="7" name="Shape 2"/>
          <p:cNvGraphicFramePr>
            <a:graphicFrameLocks/>
          </p:cNvGraphicFramePr>
          <p:nvPr>
            <p:extLst>
              <p:ext uri="{D42A27DB-BD31-4B8C-83A1-F6EECF244321}">
                <p14:modId xmlns:p14="http://schemas.microsoft.com/office/powerpoint/2010/main" val="516069651"/>
              </p:ext>
            </p:extLst>
          </p:nvPr>
        </p:nvGraphicFramePr>
        <p:xfrm>
          <a:off x="914400" y="723900"/>
          <a:ext cx="7213600" cy="5007213"/>
        </p:xfrm>
        <a:graphic>
          <a:graphicData uri="http://schemas.openxmlformats.org/drawingml/2006/table">
            <a:tbl>
              <a:tblPr firstRow="1" firstCol="1" bandRow="1">
                <a:tableStyleId>{B301B821-A1FF-4177-AEE7-76D212191A09}</a:tableStyleId>
              </a:tblPr>
              <a:tblGrid>
                <a:gridCol w="2590800"/>
                <a:gridCol w="50800"/>
                <a:gridCol w="152400"/>
                <a:gridCol w="152400"/>
                <a:gridCol w="152400"/>
                <a:gridCol w="330200"/>
                <a:gridCol w="152400"/>
                <a:gridCol w="330200"/>
                <a:gridCol w="330200"/>
                <a:gridCol w="381000"/>
                <a:gridCol w="1295400"/>
                <a:gridCol w="1295400"/>
              </a:tblGrid>
              <a:tr h="311178">
                <a:tc>
                  <a:txBody>
                    <a:bodyPr/>
                    <a:lstStyle/>
                    <a:p>
                      <a:pPr>
                        <a:buNone/>
                      </a:pPr>
                      <a:r>
                        <a:rPr sz="1200" b="1" dirty="0"/>
                        <a:t>Response</a:t>
                      </a:r>
                    </a:p>
                  </a:txBody>
                  <a:tcPr/>
                </a:tc>
                <a:tc gridSpan="9">
                  <a:txBody>
                    <a:bodyPr/>
                    <a:lstStyle/>
                    <a:p>
                      <a:pPr>
                        <a:buNone/>
                      </a:pPr>
                      <a:r>
                        <a:rPr sz="1200" b="1" dirty="0"/>
                        <a:t>Chart</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1"/>
                        <a:t>Percentage</a:t>
                      </a:r>
                    </a:p>
                  </a:txBody>
                  <a:tcPr/>
                </a:tc>
                <a:tc>
                  <a:txBody>
                    <a:bodyPr/>
                    <a:lstStyle/>
                    <a:p>
                      <a:pPr algn="ctr">
                        <a:buNone/>
                      </a:pPr>
                      <a:r>
                        <a:rPr sz="1200" b="1"/>
                        <a:t>Count</a:t>
                      </a:r>
                    </a:p>
                  </a:txBody>
                  <a:tcPr/>
                </a:tc>
              </a:tr>
              <a:tr h="268550">
                <a:tc>
                  <a:txBody>
                    <a:bodyPr/>
                    <a:lstStyle/>
                    <a:p>
                      <a:pPr>
                        <a:buNone/>
                      </a:pPr>
                      <a:r>
                        <a:rPr sz="1200" b="1" dirty="0"/>
                        <a:t>Accounting</a:t>
                      </a:r>
                    </a:p>
                  </a:txBody>
                  <a:tcPr/>
                </a:tc>
                <a:tc gridSpan="5">
                  <a:txBody>
                    <a:bodyPr/>
                    <a:lstStyle/>
                    <a:p>
                      <a:pPr>
                        <a:buNone/>
                      </a:pPr>
                      <a:endParaRPr sz="1200"/>
                    </a:p>
                  </a:txBody>
                  <a:tcPr marL="0" marR="0" marT="0" marB="0">
                    <a:solidFill>
                      <a:srgbClr val="80C65A"/>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gridSpan="4">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41.7%</a:t>
                      </a:r>
                    </a:p>
                  </a:txBody>
                  <a:tcPr/>
                </a:tc>
                <a:tc>
                  <a:txBody>
                    <a:bodyPr/>
                    <a:lstStyle/>
                    <a:p>
                      <a:pPr algn="ctr">
                        <a:buNone/>
                      </a:pPr>
                      <a:r>
                        <a:rPr sz="1200" b="0"/>
                        <a:t>5</a:t>
                      </a:r>
                    </a:p>
                  </a:txBody>
                  <a:tcPr/>
                </a:tc>
              </a:tr>
              <a:tr h="268550">
                <a:tc>
                  <a:txBody>
                    <a:bodyPr/>
                    <a:lstStyle/>
                    <a:p>
                      <a:pPr>
                        <a:buNone/>
                      </a:pPr>
                      <a:r>
                        <a:rPr sz="1200" b="1" dirty="0"/>
                        <a:t>Bookkeeping</a:t>
                      </a:r>
                    </a:p>
                  </a:txBody>
                  <a:tcPr/>
                </a:tc>
                <a:tc gridSpan="5">
                  <a:txBody>
                    <a:bodyPr/>
                    <a:lstStyle/>
                    <a:p>
                      <a:pPr>
                        <a:buNone/>
                      </a:pPr>
                      <a:endParaRPr sz="1200"/>
                    </a:p>
                  </a:txBody>
                  <a:tcPr marL="0" marR="0" marT="0" marB="0">
                    <a:solidFill>
                      <a:srgbClr val="FF0000"/>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gridSpan="4">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41.7%</a:t>
                      </a:r>
                    </a:p>
                  </a:txBody>
                  <a:tcPr/>
                </a:tc>
                <a:tc>
                  <a:txBody>
                    <a:bodyPr/>
                    <a:lstStyle/>
                    <a:p>
                      <a:pPr algn="ctr">
                        <a:buNone/>
                      </a:pPr>
                      <a:r>
                        <a:rPr sz="1200" b="0"/>
                        <a:t>5</a:t>
                      </a:r>
                    </a:p>
                  </a:txBody>
                  <a:tcPr/>
                </a:tc>
              </a:tr>
              <a:tr h="268550">
                <a:tc>
                  <a:txBody>
                    <a:bodyPr/>
                    <a:lstStyle/>
                    <a:p>
                      <a:pPr>
                        <a:buNone/>
                      </a:pPr>
                      <a:r>
                        <a:rPr sz="1200" b="1"/>
                        <a:t>Planning</a:t>
                      </a:r>
                    </a:p>
                  </a:txBody>
                  <a:tcPr/>
                </a:tc>
                <a:tc gridSpan="8">
                  <a:txBody>
                    <a:bodyPr/>
                    <a:lstStyle/>
                    <a:p>
                      <a:pPr>
                        <a:buNone/>
                      </a:pPr>
                      <a:endParaRPr sz="1200"/>
                    </a:p>
                  </a:txBody>
                  <a:tcPr marL="0" marR="0" marT="0" marB="0">
                    <a:solidFill>
                      <a:srgbClr val="3399CC"/>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sz="1200"/>
                    </a:p>
                  </a:txBody>
                  <a:tcPr marL="0" marR="0" marT="0" marB="0"/>
                </a:tc>
                <a:tc>
                  <a:txBody>
                    <a:bodyPr/>
                    <a:lstStyle/>
                    <a:p>
                      <a:pPr algn="ctr">
                        <a:buNone/>
                      </a:pPr>
                      <a:r>
                        <a:rPr sz="1200" b="0"/>
                        <a:t>83.3%</a:t>
                      </a:r>
                    </a:p>
                  </a:txBody>
                  <a:tcPr/>
                </a:tc>
                <a:tc>
                  <a:txBody>
                    <a:bodyPr/>
                    <a:lstStyle/>
                    <a:p>
                      <a:pPr algn="ctr">
                        <a:buNone/>
                      </a:pPr>
                      <a:r>
                        <a:rPr sz="1200" b="0"/>
                        <a:t>10</a:t>
                      </a:r>
                    </a:p>
                  </a:txBody>
                  <a:tcPr/>
                </a:tc>
              </a:tr>
              <a:tr h="268550">
                <a:tc>
                  <a:txBody>
                    <a:bodyPr/>
                    <a:lstStyle/>
                    <a:p>
                      <a:pPr>
                        <a:buNone/>
                      </a:pPr>
                      <a:r>
                        <a:rPr sz="1200" b="1"/>
                        <a:t>Administration</a:t>
                      </a:r>
                    </a:p>
                  </a:txBody>
                  <a:tcPr/>
                </a:tc>
                <a:tc gridSpan="7">
                  <a:txBody>
                    <a:bodyPr/>
                    <a:lstStyle/>
                    <a:p>
                      <a:pPr>
                        <a:buNone/>
                      </a:pPr>
                      <a:endParaRPr sz="1200" dirty="0"/>
                    </a:p>
                  </a:txBody>
                  <a:tcPr marL="0" marR="0" marT="0" marB="0">
                    <a:solidFill>
                      <a:srgbClr val="FFCC33"/>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gridSpan="2">
                  <a:txBody>
                    <a:bodyPr/>
                    <a:lstStyle/>
                    <a:p>
                      <a:pPr>
                        <a:buNone/>
                      </a:pPr>
                      <a:endParaRPr sz="1200"/>
                    </a:p>
                  </a:txBody>
                  <a:tcPr marL="0" marR="0" marT="0" marB="0"/>
                </a:tc>
                <a:tc hMerge="1">
                  <a:txBody>
                    <a:bodyPr/>
                    <a:lstStyle/>
                    <a:p>
                      <a:endParaRPr lang="en-US"/>
                    </a:p>
                  </a:txBody>
                  <a:tcPr marL="0" marR="0" marT="0" marB="0"/>
                </a:tc>
                <a:tc>
                  <a:txBody>
                    <a:bodyPr/>
                    <a:lstStyle/>
                    <a:p>
                      <a:pPr algn="ctr">
                        <a:buNone/>
                      </a:pPr>
                      <a:r>
                        <a:rPr sz="1200" b="0"/>
                        <a:t>66.7%</a:t>
                      </a:r>
                    </a:p>
                  </a:txBody>
                  <a:tcPr/>
                </a:tc>
                <a:tc>
                  <a:txBody>
                    <a:bodyPr/>
                    <a:lstStyle/>
                    <a:p>
                      <a:pPr algn="ctr">
                        <a:buNone/>
                      </a:pPr>
                      <a:r>
                        <a:rPr sz="1200" b="0"/>
                        <a:t>8</a:t>
                      </a:r>
                    </a:p>
                  </a:txBody>
                  <a:tcPr/>
                </a:tc>
              </a:tr>
              <a:tr h="268550">
                <a:tc>
                  <a:txBody>
                    <a:bodyPr/>
                    <a:lstStyle/>
                    <a:p>
                      <a:pPr>
                        <a:buNone/>
                      </a:pPr>
                      <a:r>
                        <a:rPr sz="1200" b="1"/>
                        <a:t>Strategy</a:t>
                      </a:r>
                    </a:p>
                  </a:txBody>
                  <a:tcPr/>
                </a:tc>
                <a:tc gridSpan="6">
                  <a:txBody>
                    <a:bodyPr/>
                    <a:lstStyle/>
                    <a:p>
                      <a:pPr>
                        <a:buNone/>
                      </a:pPr>
                      <a:endParaRPr sz="1200"/>
                    </a:p>
                  </a:txBody>
                  <a:tcPr marL="0" marR="0" marT="0" marB="0">
                    <a:solidFill>
                      <a:srgbClr val="31849B"/>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gridSpan="3">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50.0%</a:t>
                      </a:r>
                    </a:p>
                  </a:txBody>
                  <a:tcPr/>
                </a:tc>
                <a:tc>
                  <a:txBody>
                    <a:bodyPr/>
                    <a:lstStyle/>
                    <a:p>
                      <a:pPr algn="ctr">
                        <a:buNone/>
                      </a:pPr>
                      <a:r>
                        <a:rPr sz="1200" b="0"/>
                        <a:t>6</a:t>
                      </a:r>
                    </a:p>
                  </a:txBody>
                  <a:tcPr/>
                </a:tc>
              </a:tr>
              <a:tr h="268550">
                <a:tc>
                  <a:txBody>
                    <a:bodyPr/>
                    <a:lstStyle/>
                    <a:p>
                      <a:pPr>
                        <a:buNone/>
                      </a:pPr>
                      <a:r>
                        <a:rPr sz="1200" b="1"/>
                        <a:t>HR</a:t>
                      </a:r>
                    </a:p>
                  </a:txBody>
                  <a:tcPr/>
                </a:tc>
                <a:tc gridSpan="3">
                  <a:txBody>
                    <a:bodyPr/>
                    <a:lstStyle/>
                    <a:p>
                      <a:pPr>
                        <a:buNone/>
                      </a:pPr>
                      <a:endParaRPr sz="1200"/>
                    </a:p>
                  </a:txBody>
                  <a:tcPr marL="0" marR="0" marT="0" marB="0">
                    <a:solidFill>
                      <a:srgbClr val="990066"/>
                    </a:solidFill>
                  </a:tcPr>
                </a:tc>
                <a:tc hMerge="1">
                  <a:txBody>
                    <a:bodyPr/>
                    <a:lstStyle/>
                    <a:p>
                      <a:endParaRPr lang="en-US"/>
                    </a:p>
                  </a:txBody>
                  <a:tcPr marL="0" marR="0" marT="0" marB="0"/>
                </a:tc>
                <a:tc hMerge="1">
                  <a:txBody>
                    <a:bodyPr/>
                    <a:lstStyle/>
                    <a:p>
                      <a:endParaRPr lang="en-US"/>
                    </a:p>
                  </a:txBody>
                  <a:tcPr marL="0" marR="0" marT="0" marB="0"/>
                </a:tc>
                <a:tc gridSpan="6">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16.7%</a:t>
                      </a:r>
                    </a:p>
                  </a:txBody>
                  <a:tcPr/>
                </a:tc>
                <a:tc>
                  <a:txBody>
                    <a:bodyPr/>
                    <a:lstStyle/>
                    <a:p>
                      <a:pPr algn="ctr">
                        <a:buNone/>
                      </a:pPr>
                      <a:r>
                        <a:rPr sz="1200" b="0"/>
                        <a:t>2</a:t>
                      </a:r>
                    </a:p>
                  </a:txBody>
                  <a:tcPr/>
                </a:tc>
              </a:tr>
              <a:tr h="268550">
                <a:tc>
                  <a:txBody>
                    <a:bodyPr/>
                    <a:lstStyle/>
                    <a:p>
                      <a:pPr>
                        <a:buNone/>
                      </a:pPr>
                      <a:r>
                        <a:rPr sz="1200" b="1"/>
                        <a:t>Reporting</a:t>
                      </a:r>
                    </a:p>
                  </a:txBody>
                  <a:tcPr/>
                </a:tc>
                <a:tc gridSpan="6">
                  <a:txBody>
                    <a:bodyPr/>
                    <a:lstStyle/>
                    <a:p>
                      <a:pPr>
                        <a:buNone/>
                      </a:pPr>
                      <a:endParaRPr sz="1200"/>
                    </a:p>
                  </a:txBody>
                  <a:tcPr marL="0" marR="0" marT="0" marB="0">
                    <a:solidFill>
                      <a:srgbClr val="FF9900"/>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gridSpan="3">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dirty="0"/>
                        <a:t>50.0%</a:t>
                      </a:r>
                    </a:p>
                  </a:txBody>
                  <a:tcPr/>
                </a:tc>
                <a:tc>
                  <a:txBody>
                    <a:bodyPr/>
                    <a:lstStyle/>
                    <a:p>
                      <a:pPr algn="ctr">
                        <a:buNone/>
                      </a:pPr>
                      <a:r>
                        <a:rPr sz="1200" b="0"/>
                        <a:t>6</a:t>
                      </a:r>
                    </a:p>
                  </a:txBody>
                  <a:tcPr/>
                </a:tc>
              </a:tr>
              <a:tr h="268550">
                <a:tc>
                  <a:txBody>
                    <a:bodyPr/>
                    <a:lstStyle/>
                    <a:p>
                      <a:pPr>
                        <a:buNone/>
                      </a:pPr>
                      <a:r>
                        <a:rPr sz="1200" b="1"/>
                        <a:t>Staff development</a:t>
                      </a:r>
                    </a:p>
                  </a:txBody>
                  <a:tcPr/>
                </a:tc>
                <a:tc gridSpan="4">
                  <a:txBody>
                    <a:bodyPr/>
                    <a:lstStyle/>
                    <a:p>
                      <a:pPr>
                        <a:buNone/>
                      </a:pPr>
                      <a:endParaRPr sz="1200"/>
                    </a:p>
                  </a:txBody>
                  <a:tcPr marL="0" marR="0" marT="0" marB="0">
                    <a:solidFill>
                      <a:srgbClr val="5A3013"/>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gridSpan="5">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dirty="0"/>
                        <a:t>25.0%</a:t>
                      </a:r>
                    </a:p>
                  </a:txBody>
                  <a:tcPr/>
                </a:tc>
                <a:tc>
                  <a:txBody>
                    <a:bodyPr/>
                    <a:lstStyle/>
                    <a:p>
                      <a:pPr algn="ctr">
                        <a:buNone/>
                      </a:pPr>
                      <a:r>
                        <a:rPr sz="1200" b="0"/>
                        <a:t>3</a:t>
                      </a:r>
                    </a:p>
                  </a:txBody>
                  <a:tcPr/>
                </a:tc>
              </a:tr>
              <a:tr h="268550">
                <a:tc>
                  <a:txBody>
                    <a:bodyPr/>
                    <a:lstStyle/>
                    <a:p>
                      <a:pPr>
                        <a:buNone/>
                      </a:pPr>
                      <a:r>
                        <a:rPr sz="1200" b="1"/>
                        <a:t>Leading</a:t>
                      </a:r>
                    </a:p>
                  </a:txBody>
                  <a:tcPr/>
                </a:tc>
                <a:tc gridSpan="5">
                  <a:txBody>
                    <a:bodyPr/>
                    <a:lstStyle/>
                    <a:p>
                      <a:pPr>
                        <a:buNone/>
                      </a:pPr>
                      <a:endParaRPr sz="1200"/>
                    </a:p>
                  </a:txBody>
                  <a:tcPr marL="0" marR="0" marT="0" marB="0">
                    <a:solidFill>
                      <a:srgbClr val="80C65A"/>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gridSpan="4">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dirty="0"/>
                        <a:t>41.7%</a:t>
                      </a:r>
                    </a:p>
                  </a:txBody>
                  <a:tcPr/>
                </a:tc>
                <a:tc>
                  <a:txBody>
                    <a:bodyPr/>
                    <a:lstStyle/>
                    <a:p>
                      <a:pPr algn="ctr">
                        <a:buNone/>
                      </a:pPr>
                      <a:r>
                        <a:rPr sz="1200" b="0"/>
                        <a:t>5</a:t>
                      </a:r>
                    </a:p>
                  </a:txBody>
                  <a:tcPr/>
                </a:tc>
              </a:tr>
              <a:tr h="268550">
                <a:tc>
                  <a:txBody>
                    <a:bodyPr/>
                    <a:lstStyle/>
                    <a:p>
                      <a:pPr>
                        <a:buNone/>
                      </a:pPr>
                      <a:r>
                        <a:rPr sz="1200" b="1"/>
                        <a:t>Following</a:t>
                      </a:r>
                    </a:p>
                  </a:txBody>
                  <a:tcPr/>
                </a:tc>
                <a:tc>
                  <a:txBody>
                    <a:bodyPr/>
                    <a:lstStyle/>
                    <a:p>
                      <a:pPr>
                        <a:buNone/>
                      </a:pPr>
                      <a:endParaRPr sz="1200"/>
                    </a:p>
                  </a:txBody>
                  <a:tcPr marL="0" marR="0" marT="0" marB="0">
                    <a:solidFill>
                      <a:srgbClr val="BFE32D"/>
                    </a:solidFill>
                  </a:tcPr>
                </a:tc>
                <a:tc gridSpan="8">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dirty="0"/>
                        <a:t>0.0%</a:t>
                      </a:r>
                    </a:p>
                  </a:txBody>
                  <a:tcPr/>
                </a:tc>
                <a:tc>
                  <a:txBody>
                    <a:bodyPr/>
                    <a:lstStyle/>
                    <a:p>
                      <a:pPr algn="ctr">
                        <a:buNone/>
                      </a:pPr>
                      <a:r>
                        <a:rPr sz="1200" b="0"/>
                        <a:t>0</a:t>
                      </a:r>
                    </a:p>
                  </a:txBody>
                  <a:tcPr/>
                </a:tc>
              </a:tr>
              <a:tr h="268550">
                <a:tc>
                  <a:txBody>
                    <a:bodyPr/>
                    <a:lstStyle/>
                    <a:p>
                      <a:pPr>
                        <a:buNone/>
                      </a:pPr>
                      <a:r>
                        <a:rPr sz="1200" b="1"/>
                        <a:t>Collaborating</a:t>
                      </a:r>
                    </a:p>
                  </a:txBody>
                  <a:tcPr/>
                </a:tc>
                <a:tc gridSpan="6">
                  <a:txBody>
                    <a:bodyPr/>
                    <a:lstStyle/>
                    <a:p>
                      <a:pPr>
                        <a:buNone/>
                      </a:pPr>
                      <a:endParaRPr sz="1200"/>
                    </a:p>
                  </a:txBody>
                  <a:tcPr marL="0" marR="0" marT="0" marB="0">
                    <a:solidFill>
                      <a:srgbClr val="C04946"/>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gridSpan="3">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dirty="0"/>
                        <a:t>50.0%</a:t>
                      </a:r>
                    </a:p>
                  </a:txBody>
                  <a:tcPr/>
                </a:tc>
                <a:tc>
                  <a:txBody>
                    <a:bodyPr/>
                    <a:lstStyle/>
                    <a:p>
                      <a:pPr algn="ctr">
                        <a:buNone/>
                      </a:pPr>
                      <a:r>
                        <a:rPr sz="1200" b="0"/>
                        <a:t>6</a:t>
                      </a:r>
                    </a:p>
                  </a:txBody>
                  <a:tcPr/>
                </a:tc>
              </a:tr>
              <a:tr h="268550">
                <a:tc>
                  <a:txBody>
                    <a:bodyPr/>
                    <a:lstStyle/>
                    <a:p>
                      <a:pPr>
                        <a:buNone/>
                      </a:pPr>
                      <a:r>
                        <a:rPr sz="1200" b="1"/>
                        <a:t>Working independently</a:t>
                      </a:r>
                    </a:p>
                  </a:txBody>
                  <a:tcPr/>
                </a:tc>
                <a:tc gridSpan="7">
                  <a:txBody>
                    <a:bodyPr/>
                    <a:lstStyle/>
                    <a:p>
                      <a:pPr>
                        <a:buNone/>
                      </a:pPr>
                      <a:endParaRPr sz="1200"/>
                    </a:p>
                  </a:txBody>
                  <a:tcPr marL="0" marR="0" marT="0" marB="0">
                    <a:solidFill>
                      <a:srgbClr val="9E49A3"/>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gridSpan="2">
                  <a:txBody>
                    <a:bodyPr/>
                    <a:lstStyle/>
                    <a:p>
                      <a:pPr>
                        <a:buNone/>
                      </a:pPr>
                      <a:endParaRPr sz="1200"/>
                    </a:p>
                  </a:txBody>
                  <a:tcPr marL="0" marR="0" marT="0" marB="0"/>
                </a:tc>
                <a:tc hMerge="1">
                  <a:txBody>
                    <a:bodyPr/>
                    <a:lstStyle/>
                    <a:p>
                      <a:endParaRPr lang="en-US"/>
                    </a:p>
                  </a:txBody>
                  <a:tcPr marL="0" marR="0" marT="0" marB="0"/>
                </a:tc>
                <a:tc>
                  <a:txBody>
                    <a:bodyPr/>
                    <a:lstStyle/>
                    <a:p>
                      <a:pPr algn="ctr">
                        <a:buNone/>
                      </a:pPr>
                      <a:r>
                        <a:rPr sz="1200" b="0"/>
                        <a:t>66.7%</a:t>
                      </a:r>
                    </a:p>
                  </a:txBody>
                  <a:tcPr/>
                </a:tc>
                <a:tc>
                  <a:txBody>
                    <a:bodyPr/>
                    <a:lstStyle/>
                    <a:p>
                      <a:pPr algn="ctr">
                        <a:buNone/>
                      </a:pPr>
                      <a:r>
                        <a:rPr sz="1200" b="0"/>
                        <a:t>8</a:t>
                      </a:r>
                    </a:p>
                  </a:txBody>
                  <a:tcPr/>
                </a:tc>
              </a:tr>
              <a:tr h="268550">
                <a:tc>
                  <a:txBody>
                    <a:bodyPr/>
                    <a:lstStyle/>
                    <a:p>
                      <a:pPr>
                        <a:buNone/>
                      </a:pPr>
                      <a:r>
                        <a:rPr sz="1200" b="1"/>
                        <a:t>Working in a team</a:t>
                      </a:r>
                    </a:p>
                  </a:txBody>
                  <a:tcPr/>
                </a:tc>
                <a:tc gridSpan="8">
                  <a:txBody>
                    <a:bodyPr/>
                    <a:lstStyle/>
                    <a:p>
                      <a:pPr>
                        <a:buNone/>
                      </a:pPr>
                      <a:endParaRPr sz="1200"/>
                    </a:p>
                  </a:txBody>
                  <a:tcPr marL="0" marR="0" marT="0" marB="0">
                    <a:solidFill>
                      <a:srgbClr val="8CE360"/>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sz="1200" dirty="0"/>
                    </a:p>
                  </a:txBody>
                  <a:tcPr marL="0" marR="0" marT="0" marB="0"/>
                </a:tc>
                <a:tc>
                  <a:txBody>
                    <a:bodyPr/>
                    <a:lstStyle/>
                    <a:p>
                      <a:pPr algn="ctr">
                        <a:buNone/>
                      </a:pPr>
                      <a:r>
                        <a:rPr sz="1200" b="0"/>
                        <a:t>83.3%</a:t>
                      </a:r>
                    </a:p>
                  </a:txBody>
                  <a:tcPr/>
                </a:tc>
                <a:tc>
                  <a:txBody>
                    <a:bodyPr/>
                    <a:lstStyle/>
                    <a:p>
                      <a:pPr algn="ctr">
                        <a:buNone/>
                      </a:pPr>
                      <a:r>
                        <a:rPr sz="1200" b="0"/>
                        <a:t>10</a:t>
                      </a:r>
                    </a:p>
                  </a:txBody>
                  <a:tcPr/>
                </a:tc>
              </a:tr>
              <a:tr h="268550">
                <a:tc>
                  <a:txBody>
                    <a:bodyPr/>
                    <a:lstStyle/>
                    <a:p>
                      <a:pPr>
                        <a:buNone/>
                      </a:pPr>
                      <a:r>
                        <a:rPr sz="1200" b="1"/>
                        <a:t>Design</a:t>
                      </a:r>
                    </a:p>
                  </a:txBody>
                  <a:tcPr/>
                </a:tc>
                <a:tc gridSpan="3">
                  <a:txBody>
                    <a:bodyPr/>
                    <a:lstStyle/>
                    <a:p>
                      <a:pPr>
                        <a:buNone/>
                      </a:pPr>
                      <a:endParaRPr sz="1200"/>
                    </a:p>
                  </a:txBody>
                  <a:tcPr marL="0" marR="0" marT="0" marB="0">
                    <a:solidFill>
                      <a:srgbClr val="C02FAD"/>
                    </a:solidFill>
                  </a:tcPr>
                </a:tc>
                <a:tc hMerge="1">
                  <a:txBody>
                    <a:bodyPr/>
                    <a:lstStyle/>
                    <a:p>
                      <a:endParaRPr lang="en-US"/>
                    </a:p>
                  </a:txBody>
                  <a:tcPr marL="0" marR="0" marT="0" marB="0"/>
                </a:tc>
                <a:tc hMerge="1">
                  <a:txBody>
                    <a:bodyPr/>
                    <a:lstStyle/>
                    <a:p>
                      <a:endParaRPr lang="en-US"/>
                    </a:p>
                  </a:txBody>
                  <a:tcPr marL="0" marR="0" marT="0" marB="0"/>
                </a:tc>
                <a:tc gridSpan="6">
                  <a:txBody>
                    <a:bodyPr/>
                    <a:lstStyle/>
                    <a:p>
                      <a:pPr>
                        <a:buNone/>
                      </a:pPr>
                      <a:endParaRPr sz="1200" dirty="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16.7%</a:t>
                      </a:r>
                    </a:p>
                  </a:txBody>
                  <a:tcPr/>
                </a:tc>
                <a:tc>
                  <a:txBody>
                    <a:bodyPr/>
                    <a:lstStyle/>
                    <a:p>
                      <a:pPr algn="ctr">
                        <a:buNone/>
                      </a:pPr>
                      <a:r>
                        <a:rPr sz="1200" b="0"/>
                        <a:t>2</a:t>
                      </a:r>
                    </a:p>
                  </a:txBody>
                  <a:tcPr/>
                </a:tc>
              </a:tr>
              <a:tr h="268550">
                <a:tc>
                  <a:txBody>
                    <a:bodyPr/>
                    <a:lstStyle/>
                    <a:p>
                      <a:pPr>
                        <a:buNone/>
                      </a:pPr>
                      <a:r>
                        <a:rPr sz="1200" b="1"/>
                        <a:t>Fundraising</a:t>
                      </a:r>
                    </a:p>
                  </a:txBody>
                  <a:tcPr/>
                </a:tc>
                <a:tc gridSpan="2">
                  <a:txBody>
                    <a:bodyPr/>
                    <a:lstStyle/>
                    <a:p>
                      <a:pPr>
                        <a:buNone/>
                      </a:pPr>
                      <a:endParaRPr sz="1200"/>
                    </a:p>
                  </a:txBody>
                  <a:tcPr marL="0" marR="0" marT="0" marB="0">
                    <a:solidFill>
                      <a:srgbClr val="FF6619"/>
                    </a:solidFill>
                  </a:tcPr>
                </a:tc>
                <a:tc hMerge="1">
                  <a:txBody>
                    <a:bodyPr/>
                    <a:lstStyle/>
                    <a:p>
                      <a:endParaRPr lang="en-US"/>
                    </a:p>
                  </a:txBody>
                  <a:tcPr marL="0" marR="0" marT="0" marB="0"/>
                </a:tc>
                <a:tc gridSpan="7">
                  <a:txBody>
                    <a:bodyPr/>
                    <a:lstStyle/>
                    <a:p>
                      <a:pPr>
                        <a:buNone/>
                      </a:pPr>
                      <a:endParaRPr sz="1200" dirty="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8.3%</a:t>
                      </a:r>
                    </a:p>
                  </a:txBody>
                  <a:tcPr/>
                </a:tc>
                <a:tc>
                  <a:txBody>
                    <a:bodyPr/>
                    <a:lstStyle/>
                    <a:p>
                      <a:pPr algn="ctr">
                        <a:buNone/>
                      </a:pPr>
                      <a:r>
                        <a:rPr sz="1200" b="0"/>
                        <a:t>1</a:t>
                      </a:r>
                    </a:p>
                  </a:txBody>
                  <a:tcPr/>
                </a:tc>
              </a:tr>
              <a:tr h="268550">
                <a:tc>
                  <a:txBody>
                    <a:bodyPr/>
                    <a:lstStyle/>
                    <a:p>
                      <a:pPr>
                        <a:buNone/>
                      </a:pPr>
                      <a:r>
                        <a:rPr sz="1200" b="1"/>
                        <a:t>Grant writing</a:t>
                      </a:r>
                    </a:p>
                  </a:txBody>
                  <a:tcPr/>
                </a:tc>
                <a:tc>
                  <a:txBody>
                    <a:bodyPr/>
                    <a:lstStyle/>
                    <a:p>
                      <a:pPr>
                        <a:buNone/>
                      </a:pPr>
                      <a:endParaRPr sz="1200"/>
                    </a:p>
                  </a:txBody>
                  <a:tcPr marL="0" marR="0" marT="0" marB="0">
                    <a:solidFill>
                      <a:srgbClr val="DD6676"/>
                    </a:solidFill>
                  </a:tcPr>
                </a:tc>
                <a:tc gridSpan="8">
                  <a:txBody>
                    <a:bodyPr/>
                    <a:lstStyle/>
                    <a:p>
                      <a:pPr>
                        <a:buNone/>
                      </a:pPr>
                      <a:endParaRPr sz="1200" dirty="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0.0%</a:t>
                      </a:r>
                    </a:p>
                  </a:txBody>
                  <a:tcPr/>
                </a:tc>
                <a:tc>
                  <a:txBody>
                    <a:bodyPr/>
                    <a:lstStyle/>
                    <a:p>
                      <a:pPr algn="ctr">
                        <a:buNone/>
                      </a:pPr>
                      <a:r>
                        <a:rPr sz="1200" b="0"/>
                        <a:t>0</a:t>
                      </a:r>
                    </a:p>
                  </a:txBody>
                  <a:tcPr/>
                </a:tc>
              </a:tr>
              <a:tr h="306915">
                <a:tc>
                  <a:txBody>
                    <a:bodyPr/>
                    <a:lstStyle/>
                    <a:p>
                      <a:pPr>
                        <a:buNone/>
                      </a:pPr>
                      <a:endParaRPr sz="1200"/>
                    </a:p>
                  </a:txBody>
                  <a:tcPr/>
                </a:tc>
                <a:tc gridSpan="10">
                  <a:txBody>
                    <a:bodyPr/>
                    <a:lstStyle/>
                    <a:p>
                      <a:pPr algn="r">
                        <a:buNone/>
                      </a:pPr>
                      <a:r>
                        <a:rPr sz="1200" b="1" dirty="0"/>
                        <a:t>Total Responses</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1" dirty="0"/>
                        <a:t>12</a:t>
                      </a:r>
                    </a:p>
                  </a:txBody>
                  <a:tcPr/>
                </a:tc>
              </a:tr>
            </a:tbl>
          </a:graphicData>
        </a:graphic>
      </p:graphicFrame>
    </p:spTree>
    <p:extLst>
      <p:ext uri="{BB962C8B-B14F-4D97-AF65-F5344CB8AC3E}">
        <p14:creationId xmlns:p14="http://schemas.microsoft.com/office/powerpoint/2010/main" val="2447760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0"/>
            <a:ext cx="9144000" cy="571500"/>
          </a:xfrm>
        </p:spPr>
        <p:txBody>
          <a:bodyPr>
            <a:normAutofit/>
          </a:bodyPr>
          <a:lstStyle/>
          <a:p>
            <a:r>
              <a:rPr lang="en-US" sz="2400" dirty="0"/>
              <a:t>20. What would you rather not do, if given the choice?</a:t>
            </a:r>
          </a:p>
        </p:txBody>
      </p:sp>
      <p:sp>
        <p:nvSpPr>
          <p:cNvPr id="3" name="TextBox 2"/>
          <p:cNvSpPr txBox="1"/>
          <p:nvPr/>
        </p:nvSpPr>
        <p:spPr>
          <a:xfrm>
            <a:off x="2422769" y="4806462"/>
            <a:ext cx="184666" cy="369332"/>
          </a:xfrm>
          <a:prstGeom prst="rect">
            <a:avLst/>
          </a:prstGeom>
          <a:noFill/>
        </p:spPr>
        <p:txBody>
          <a:bodyPr wrap="none" rtlCol="0">
            <a:spAutoFit/>
          </a:bodyPr>
          <a:lstStyle/>
          <a:p>
            <a:endParaRPr lang="en-US" dirty="0"/>
          </a:p>
        </p:txBody>
      </p:sp>
      <p:sp>
        <p:nvSpPr>
          <p:cNvPr id="4" name="TextBox 3"/>
          <p:cNvSpPr txBox="1"/>
          <p:nvPr/>
        </p:nvSpPr>
        <p:spPr>
          <a:xfrm>
            <a:off x="762000" y="2051538"/>
            <a:ext cx="184666" cy="369332"/>
          </a:xfrm>
          <a:prstGeom prst="rect">
            <a:avLst/>
          </a:prstGeom>
          <a:noFill/>
        </p:spPr>
        <p:txBody>
          <a:bodyPr wrap="none" rtlCol="0">
            <a:spAutoFit/>
          </a:bodyPr>
          <a:lstStyle/>
          <a:p>
            <a:endParaRPr lang="en-US" dirty="0"/>
          </a:p>
        </p:txBody>
      </p:sp>
      <p:graphicFrame>
        <p:nvGraphicFramePr>
          <p:cNvPr id="6" name="Shape 2"/>
          <p:cNvGraphicFramePr>
            <a:graphicFrameLocks/>
          </p:cNvGraphicFramePr>
          <p:nvPr>
            <p:extLst>
              <p:ext uri="{D42A27DB-BD31-4B8C-83A1-F6EECF244321}">
                <p14:modId xmlns:p14="http://schemas.microsoft.com/office/powerpoint/2010/main" val="1243342414"/>
              </p:ext>
            </p:extLst>
          </p:nvPr>
        </p:nvGraphicFramePr>
        <p:xfrm>
          <a:off x="914400" y="723900"/>
          <a:ext cx="7264400" cy="5034280"/>
        </p:xfrm>
        <a:graphic>
          <a:graphicData uri="http://schemas.openxmlformats.org/drawingml/2006/table">
            <a:tbl>
              <a:tblPr firstRow="1" firstCol="1" bandRow="1">
                <a:tableStyleId>{B301B821-A1FF-4177-AEE7-76D212191A09}</a:tableStyleId>
              </a:tblPr>
              <a:tblGrid>
                <a:gridCol w="2590800"/>
                <a:gridCol w="50800"/>
                <a:gridCol w="177800"/>
                <a:gridCol w="177800"/>
                <a:gridCol w="177800"/>
                <a:gridCol w="177800"/>
                <a:gridCol w="177800"/>
                <a:gridCol w="355600"/>
                <a:gridCol w="787400"/>
                <a:gridCol w="1295400"/>
                <a:gridCol w="1295400"/>
              </a:tblGrid>
              <a:tr h="370840">
                <a:tc>
                  <a:txBody>
                    <a:bodyPr/>
                    <a:lstStyle/>
                    <a:p>
                      <a:pPr>
                        <a:buNone/>
                      </a:pPr>
                      <a:r>
                        <a:rPr sz="1200" b="1"/>
                        <a:t>Response</a:t>
                      </a:r>
                    </a:p>
                  </a:txBody>
                  <a:tcPr/>
                </a:tc>
                <a:tc gridSpan="8">
                  <a:txBody>
                    <a:bodyPr/>
                    <a:lstStyle/>
                    <a:p>
                      <a:pPr>
                        <a:buNone/>
                      </a:pPr>
                      <a:r>
                        <a:rPr sz="1200" b="1"/>
                        <a:t>Chart</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1"/>
                        <a:t>Percentage</a:t>
                      </a:r>
                    </a:p>
                  </a:txBody>
                  <a:tcPr/>
                </a:tc>
                <a:tc>
                  <a:txBody>
                    <a:bodyPr/>
                    <a:lstStyle/>
                    <a:p>
                      <a:pPr algn="ctr">
                        <a:buNone/>
                      </a:pPr>
                      <a:r>
                        <a:rPr sz="1200" b="1"/>
                        <a:t>Count</a:t>
                      </a:r>
                    </a:p>
                  </a:txBody>
                  <a:tcPr/>
                </a:tc>
              </a:tr>
              <a:tr h="0">
                <a:tc>
                  <a:txBody>
                    <a:bodyPr/>
                    <a:lstStyle/>
                    <a:p>
                      <a:pPr>
                        <a:buNone/>
                      </a:pPr>
                      <a:r>
                        <a:rPr sz="1200" b="1" dirty="0"/>
                        <a:t>Accounting</a:t>
                      </a:r>
                    </a:p>
                  </a:txBody>
                  <a:tcPr/>
                </a:tc>
                <a:tc gridSpan="5">
                  <a:txBody>
                    <a:bodyPr/>
                    <a:lstStyle/>
                    <a:p>
                      <a:pPr>
                        <a:buNone/>
                      </a:pPr>
                      <a:endParaRPr sz="1200"/>
                    </a:p>
                  </a:txBody>
                  <a:tcPr marL="0" marR="0" marT="0" marB="0">
                    <a:solidFill>
                      <a:srgbClr val="80C65A"/>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gridSpan="3">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36.4%</a:t>
                      </a:r>
                    </a:p>
                  </a:txBody>
                  <a:tcPr/>
                </a:tc>
                <a:tc>
                  <a:txBody>
                    <a:bodyPr/>
                    <a:lstStyle/>
                    <a:p>
                      <a:pPr algn="ctr">
                        <a:buNone/>
                      </a:pPr>
                      <a:r>
                        <a:rPr sz="1200" b="0"/>
                        <a:t>4</a:t>
                      </a:r>
                    </a:p>
                  </a:txBody>
                  <a:tcPr/>
                </a:tc>
              </a:tr>
              <a:tr h="0">
                <a:tc>
                  <a:txBody>
                    <a:bodyPr/>
                    <a:lstStyle/>
                    <a:p>
                      <a:pPr>
                        <a:buNone/>
                      </a:pPr>
                      <a:r>
                        <a:rPr sz="1200" b="1"/>
                        <a:t>Bookkeeping</a:t>
                      </a:r>
                    </a:p>
                  </a:txBody>
                  <a:tcPr/>
                </a:tc>
                <a:tc gridSpan="5">
                  <a:txBody>
                    <a:bodyPr/>
                    <a:lstStyle/>
                    <a:p>
                      <a:pPr>
                        <a:buNone/>
                      </a:pPr>
                      <a:endParaRPr sz="1200"/>
                    </a:p>
                  </a:txBody>
                  <a:tcPr marL="0" marR="0" marT="0" marB="0">
                    <a:solidFill>
                      <a:srgbClr val="FF0000"/>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gridSpan="3">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36.4%</a:t>
                      </a:r>
                    </a:p>
                  </a:txBody>
                  <a:tcPr/>
                </a:tc>
                <a:tc>
                  <a:txBody>
                    <a:bodyPr/>
                    <a:lstStyle/>
                    <a:p>
                      <a:pPr algn="ctr">
                        <a:buNone/>
                      </a:pPr>
                      <a:r>
                        <a:rPr sz="1200" b="0"/>
                        <a:t>4</a:t>
                      </a:r>
                    </a:p>
                  </a:txBody>
                  <a:tcPr/>
                </a:tc>
              </a:tr>
              <a:tr h="0">
                <a:tc>
                  <a:txBody>
                    <a:bodyPr/>
                    <a:lstStyle/>
                    <a:p>
                      <a:pPr>
                        <a:buNone/>
                      </a:pPr>
                      <a:r>
                        <a:rPr sz="1200" b="1"/>
                        <a:t>Planning</a:t>
                      </a:r>
                    </a:p>
                  </a:txBody>
                  <a:tcPr/>
                </a:tc>
                <a:tc>
                  <a:txBody>
                    <a:bodyPr/>
                    <a:lstStyle/>
                    <a:p>
                      <a:pPr>
                        <a:buNone/>
                      </a:pPr>
                      <a:endParaRPr sz="1200"/>
                    </a:p>
                  </a:txBody>
                  <a:tcPr marL="0" marR="0" marT="0" marB="0">
                    <a:solidFill>
                      <a:srgbClr val="3399CC"/>
                    </a:solidFill>
                  </a:tcPr>
                </a:tc>
                <a:tc gridSpan="7">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0.0%</a:t>
                      </a:r>
                    </a:p>
                  </a:txBody>
                  <a:tcPr/>
                </a:tc>
                <a:tc>
                  <a:txBody>
                    <a:bodyPr/>
                    <a:lstStyle/>
                    <a:p>
                      <a:pPr algn="ctr">
                        <a:buNone/>
                      </a:pPr>
                      <a:r>
                        <a:rPr sz="1200" b="0"/>
                        <a:t>0</a:t>
                      </a:r>
                    </a:p>
                  </a:txBody>
                  <a:tcPr/>
                </a:tc>
              </a:tr>
              <a:tr h="0">
                <a:tc>
                  <a:txBody>
                    <a:bodyPr/>
                    <a:lstStyle/>
                    <a:p>
                      <a:pPr>
                        <a:buNone/>
                      </a:pPr>
                      <a:r>
                        <a:rPr sz="1200" b="1"/>
                        <a:t>Administration</a:t>
                      </a:r>
                    </a:p>
                  </a:txBody>
                  <a:tcPr/>
                </a:tc>
                <a:tc>
                  <a:txBody>
                    <a:bodyPr/>
                    <a:lstStyle/>
                    <a:p>
                      <a:pPr>
                        <a:buNone/>
                      </a:pPr>
                      <a:endParaRPr sz="1200"/>
                    </a:p>
                  </a:txBody>
                  <a:tcPr marL="0" marR="0" marT="0" marB="0">
                    <a:solidFill>
                      <a:srgbClr val="FFCC33"/>
                    </a:solidFill>
                  </a:tcPr>
                </a:tc>
                <a:tc gridSpan="7">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0.0%</a:t>
                      </a:r>
                    </a:p>
                  </a:txBody>
                  <a:tcPr/>
                </a:tc>
                <a:tc>
                  <a:txBody>
                    <a:bodyPr/>
                    <a:lstStyle/>
                    <a:p>
                      <a:pPr algn="ctr">
                        <a:buNone/>
                      </a:pPr>
                      <a:r>
                        <a:rPr sz="1200" b="0"/>
                        <a:t>0</a:t>
                      </a:r>
                    </a:p>
                  </a:txBody>
                  <a:tcPr/>
                </a:tc>
              </a:tr>
              <a:tr h="0">
                <a:tc>
                  <a:txBody>
                    <a:bodyPr/>
                    <a:lstStyle/>
                    <a:p>
                      <a:pPr>
                        <a:buNone/>
                      </a:pPr>
                      <a:r>
                        <a:rPr sz="1200" b="1"/>
                        <a:t>Strategy</a:t>
                      </a:r>
                    </a:p>
                  </a:txBody>
                  <a:tcPr/>
                </a:tc>
                <a:tc>
                  <a:txBody>
                    <a:bodyPr/>
                    <a:lstStyle/>
                    <a:p>
                      <a:pPr>
                        <a:buNone/>
                      </a:pPr>
                      <a:endParaRPr sz="1200"/>
                    </a:p>
                  </a:txBody>
                  <a:tcPr marL="0" marR="0" marT="0" marB="0">
                    <a:solidFill>
                      <a:srgbClr val="31849B"/>
                    </a:solidFill>
                  </a:tcPr>
                </a:tc>
                <a:tc gridSpan="7">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0.0%</a:t>
                      </a:r>
                    </a:p>
                  </a:txBody>
                  <a:tcPr/>
                </a:tc>
                <a:tc>
                  <a:txBody>
                    <a:bodyPr/>
                    <a:lstStyle/>
                    <a:p>
                      <a:pPr algn="ctr">
                        <a:buNone/>
                      </a:pPr>
                      <a:r>
                        <a:rPr sz="1200" b="0"/>
                        <a:t>0</a:t>
                      </a:r>
                    </a:p>
                  </a:txBody>
                  <a:tcPr/>
                </a:tc>
              </a:tr>
              <a:tr h="0">
                <a:tc>
                  <a:txBody>
                    <a:bodyPr/>
                    <a:lstStyle/>
                    <a:p>
                      <a:pPr>
                        <a:buNone/>
                      </a:pPr>
                      <a:r>
                        <a:rPr sz="1200" b="1"/>
                        <a:t>HR</a:t>
                      </a:r>
                    </a:p>
                  </a:txBody>
                  <a:tcPr/>
                </a:tc>
                <a:tc gridSpan="3">
                  <a:txBody>
                    <a:bodyPr/>
                    <a:lstStyle/>
                    <a:p>
                      <a:pPr>
                        <a:buNone/>
                      </a:pPr>
                      <a:endParaRPr sz="1200"/>
                    </a:p>
                  </a:txBody>
                  <a:tcPr marL="0" marR="0" marT="0" marB="0">
                    <a:solidFill>
                      <a:srgbClr val="990066"/>
                    </a:solidFill>
                  </a:tcPr>
                </a:tc>
                <a:tc hMerge="1">
                  <a:txBody>
                    <a:bodyPr/>
                    <a:lstStyle/>
                    <a:p>
                      <a:endParaRPr lang="en-US"/>
                    </a:p>
                  </a:txBody>
                  <a:tcPr marL="0" marR="0" marT="0" marB="0"/>
                </a:tc>
                <a:tc hMerge="1">
                  <a:txBody>
                    <a:bodyPr/>
                    <a:lstStyle/>
                    <a:p>
                      <a:endParaRPr lang="en-US"/>
                    </a:p>
                  </a:txBody>
                  <a:tcPr marL="0" marR="0" marT="0" marB="0"/>
                </a:tc>
                <a:tc gridSpan="5">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18.2%</a:t>
                      </a:r>
                    </a:p>
                  </a:txBody>
                  <a:tcPr/>
                </a:tc>
                <a:tc>
                  <a:txBody>
                    <a:bodyPr/>
                    <a:lstStyle/>
                    <a:p>
                      <a:pPr algn="ctr">
                        <a:buNone/>
                      </a:pPr>
                      <a:r>
                        <a:rPr sz="1200" b="0"/>
                        <a:t>2</a:t>
                      </a:r>
                    </a:p>
                  </a:txBody>
                  <a:tcPr/>
                </a:tc>
              </a:tr>
              <a:tr h="0">
                <a:tc>
                  <a:txBody>
                    <a:bodyPr/>
                    <a:lstStyle/>
                    <a:p>
                      <a:pPr>
                        <a:buNone/>
                      </a:pPr>
                      <a:r>
                        <a:rPr sz="1200" b="1"/>
                        <a:t>Reporting</a:t>
                      </a:r>
                    </a:p>
                  </a:txBody>
                  <a:tcPr/>
                </a:tc>
                <a:tc gridSpan="4">
                  <a:txBody>
                    <a:bodyPr/>
                    <a:lstStyle/>
                    <a:p>
                      <a:pPr>
                        <a:buNone/>
                      </a:pPr>
                      <a:endParaRPr sz="1200"/>
                    </a:p>
                  </a:txBody>
                  <a:tcPr marL="0" marR="0" marT="0" marB="0">
                    <a:solidFill>
                      <a:srgbClr val="FF9900"/>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gridSpan="4">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27.3%</a:t>
                      </a:r>
                    </a:p>
                  </a:txBody>
                  <a:tcPr/>
                </a:tc>
                <a:tc>
                  <a:txBody>
                    <a:bodyPr/>
                    <a:lstStyle/>
                    <a:p>
                      <a:pPr algn="ctr">
                        <a:buNone/>
                      </a:pPr>
                      <a:r>
                        <a:rPr sz="1200" b="0"/>
                        <a:t>3</a:t>
                      </a:r>
                    </a:p>
                  </a:txBody>
                  <a:tcPr/>
                </a:tc>
              </a:tr>
              <a:tr h="0">
                <a:tc>
                  <a:txBody>
                    <a:bodyPr/>
                    <a:lstStyle/>
                    <a:p>
                      <a:pPr>
                        <a:buNone/>
                      </a:pPr>
                      <a:r>
                        <a:rPr sz="1200" b="1"/>
                        <a:t>Staff development</a:t>
                      </a:r>
                    </a:p>
                  </a:txBody>
                  <a:tcPr/>
                </a:tc>
                <a:tc>
                  <a:txBody>
                    <a:bodyPr/>
                    <a:lstStyle/>
                    <a:p>
                      <a:pPr>
                        <a:buNone/>
                      </a:pPr>
                      <a:endParaRPr sz="1200"/>
                    </a:p>
                  </a:txBody>
                  <a:tcPr marL="0" marR="0" marT="0" marB="0">
                    <a:solidFill>
                      <a:srgbClr val="5A3013"/>
                    </a:solidFill>
                  </a:tcPr>
                </a:tc>
                <a:tc gridSpan="7">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0.0%</a:t>
                      </a:r>
                    </a:p>
                  </a:txBody>
                  <a:tcPr/>
                </a:tc>
                <a:tc>
                  <a:txBody>
                    <a:bodyPr/>
                    <a:lstStyle/>
                    <a:p>
                      <a:pPr algn="ctr">
                        <a:buNone/>
                      </a:pPr>
                      <a:r>
                        <a:rPr sz="1200" b="0"/>
                        <a:t>0</a:t>
                      </a:r>
                    </a:p>
                  </a:txBody>
                  <a:tcPr/>
                </a:tc>
              </a:tr>
              <a:tr h="0">
                <a:tc>
                  <a:txBody>
                    <a:bodyPr/>
                    <a:lstStyle/>
                    <a:p>
                      <a:pPr>
                        <a:buNone/>
                      </a:pPr>
                      <a:r>
                        <a:rPr sz="1200" b="1"/>
                        <a:t>Leading</a:t>
                      </a:r>
                    </a:p>
                  </a:txBody>
                  <a:tcPr/>
                </a:tc>
                <a:tc>
                  <a:txBody>
                    <a:bodyPr/>
                    <a:lstStyle/>
                    <a:p>
                      <a:pPr>
                        <a:buNone/>
                      </a:pPr>
                      <a:endParaRPr sz="1200"/>
                    </a:p>
                  </a:txBody>
                  <a:tcPr marL="0" marR="0" marT="0" marB="0">
                    <a:solidFill>
                      <a:srgbClr val="80C65A"/>
                    </a:solidFill>
                  </a:tcPr>
                </a:tc>
                <a:tc gridSpan="7">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0.0%</a:t>
                      </a:r>
                    </a:p>
                  </a:txBody>
                  <a:tcPr/>
                </a:tc>
                <a:tc>
                  <a:txBody>
                    <a:bodyPr/>
                    <a:lstStyle/>
                    <a:p>
                      <a:pPr algn="ctr">
                        <a:buNone/>
                      </a:pPr>
                      <a:r>
                        <a:rPr sz="1200" b="0"/>
                        <a:t>0</a:t>
                      </a:r>
                    </a:p>
                  </a:txBody>
                  <a:tcPr/>
                </a:tc>
              </a:tr>
              <a:tr h="0">
                <a:tc>
                  <a:txBody>
                    <a:bodyPr/>
                    <a:lstStyle/>
                    <a:p>
                      <a:pPr>
                        <a:buNone/>
                      </a:pPr>
                      <a:r>
                        <a:rPr sz="1200" b="1"/>
                        <a:t>Following</a:t>
                      </a:r>
                    </a:p>
                  </a:txBody>
                  <a:tcPr/>
                </a:tc>
                <a:tc gridSpan="2">
                  <a:txBody>
                    <a:bodyPr/>
                    <a:lstStyle/>
                    <a:p>
                      <a:pPr>
                        <a:buNone/>
                      </a:pPr>
                      <a:endParaRPr sz="1200"/>
                    </a:p>
                  </a:txBody>
                  <a:tcPr marL="0" marR="0" marT="0" marB="0">
                    <a:solidFill>
                      <a:srgbClr val="BFE32D"/>
                    </a:solidFill>
                  </a:tcPr>
                </a:tc>
                <a:tc hMerge="1">
                  <a:txBody>
                    <a:bodyPr/>
                    <a:lstStyle/>
                    <a:p>
                      <a:endParaRPr lang="en-US"/>
                    </a:p>
                  </a:txBody>
                  <a:tcPr marL="0" marR="0" marT="0" marB="0"/>
                </a:tc>
                <a:tc gridSpan="6">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9.1%</a:t>
                      </a:r>
                    </a:p>
                  </a:txBody>
                  <a:tcPr/>
                </a:tc>
                <a:tc>
                  <a:txBody>
                    <a:bodyPr/>
                    <a:lstStyle/>
                    <a:p>
                      <a:pPr algn="ctr">
                        <a:buNone/>
                      </a:pPr>
                      <a:r>
                        <a:rPr sz="1200" b="0"/>
                        <a:t>1</a:t>
                      </a:r>
                    </a:p>
                  </a:txBody>
                  <a:tcPr/>
                </a:tc>
              </a:tr>
              <a:tr h="0">
                <a:tc>
                  <a:txBody>
                    <a:bodyPr/>
                    <a:lstStyle/>
                    <a:p>
                      <a:pPr>
                        <a:buNone/>
                      </a:pPr>
                      <a:r>
                        <a:rPr sz="1200" b="1"/>
                        <a:t>Collaborating</a:t>
                      </a:r>
                    </a:p>
                  </a:txBody>
                  <a:tcPr/>
                </a:tc>
                <a:tc>
                  <a:txBody>
                    <a:bodyPr/>
                    <a:lstStyle/>
                    <a:p>
                      <a:pPr>
                        <a:buNone/>
                      </a:pPr>
                      <a:endParaRPr sz="1200"/>
                    </a:p>
                  </a:txBody>
                  <a:tcPr marL="0" marR="0" marT="0" marB="0">
                    <a:solidFill>
                      <a:srgbClr val="C04946"/>
                    </a:solidFill>
                  </a:tcPr>
                </a:tc>
                <a:tc gridSpan="7">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0.0%</a:t>
                      </a:r>
                    </a:p>
                  </a:txBody>
                  <a:tcPr/>
                </a:tc>
                <a:tc>
                  <a:txBody>
                    <a:bodyPr/>
                    <a:lstStyle/>
                    <a:p>
                      <a:pPr algn="ctr">
                        <a:buNone/>
                      </a:pPr>
                      <a:r>
                        <a:rPr sz="1200" b="0"/>
                        <a:t>0</a:t>
                      </a:r>
                    </a:p>
                  </a:txBody>
                  <a:tcPr/>
                </a:tc>
              </a:tr>
              <a:tr h="0">
                <a:tc>
                  <a:txBody>
                    <a:bodyPr/>
                    <a:lstStyle/>
                    <a:p>
                      <a:pPr>
                        <a:buNone/>
                      </a:pPr>
                      <a:r>
                        <a:rPr sz="1200" b="1"/>
                        <a:t>Working independently</a:t>
                      </a:r>
                    </a:p>
                  </a:txBody>
                  <a:tcPr/>
                </a:tc>
                <a:tc gridSpan="2">
                  <a:txBody>
                    <a:bodyPr/>
                    <a:lstStyle/>
                    <a:p>
                      <a:pPr>
                        <a:buNone/>
                      </a:pPr>
                      <a:endParaRPr sz="1200"/>
                    </a:p>
                  </a:txBody>
                  <a:tcPr marL="0" marR="0" marT="0" marB="0">
                    <a:solidFill>
                      <a:srgbClr val="9E49A3"/>
                    </a:solidFill>
                  </a:tcPr>
                </a:tc>
                <a:tc hMerge="1">
                  <a:txBody>
                    <a:bodyPr/>
                    <a:lstStyle/>
                    <a:p>
                      <a:endParaRPr lang="en-US"/>
                    </a:p>
                  </a:txBody>
                  <a:tcPr marL="0" marR="0" marT="0" marB="0"/>
                </a:tc>
                <a:tc gridSpan="6">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9.1%</a:t>
                      </a:r>
                    </a:p>
                  </a:txBody>
                  <a:tcPr/>
                </a:tc>
                <a:tc>
                  <a:txBody>
                    <a:bodyPr/>
                    <a:lstStyle/>
                    <a:p>
                      <a:pPr algn="ctr">
                        <a:buNone/>
                      </a:pPr>
                      <a:r>
                        <a:rPr sz="1200" b="0"/>
                        <a:t>1</a:t>
                      </a:r>
                    </a:p>
                  </a:txBody>
                  <a:tcPr/>
                </a:tc>
              </a:tr>
              <a:tr h="0">
                <a:tc>
                  <a:txBody>
                    <a:bodyPr/>
                    <a:lstStyle/>
                    <a:p>
                      <a:pPr>
                        <a:buNone/>
                      </a:pPr>
                      <a:r>
                        <a:rPr sz="1200" b="1"/>
                        <a:t>Working in a team</a:t>
                      </a:r>
                    </a:p>
                  </a:txBody>
                  <a:tcPr/>
                </a:tc>
                <a:tc>
                  <a:txBody>
                    <a:bodyPr/>
                    <a:lstStyle/>
                    <a:p>
                      <a:pPr>
                        <a:buNone/>
                      </a:pPr>
                      <a:endParaRPr sz="1200"/>
                    </a:p>
                  </a:txBody>
                  <a:tcPr marL="0" marR="0" marT="0" marB="0">
                    <a:solidFill>
                      <a:srgbClr val="8CE360"/>
                    </a:solidFill>
                  </a:tcPr>
                </a:tc>
                <a:tc gridSpan="7">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0.0%</a:t>
                      </a:r>
                    </a:p>
                  </a:txBody>
                  <a:tcPr/>
                </a:tc>
                <a:tc>
                  <a:txBody>
                    <a:bodyPr/>
                    <a:lstStyle/>
                    <a:p>
                      <a:pPr algn="ctr">
                        <a:buNone/>
                      </a:pPr>
                      <a:r>
                        <a:rPr sz="1200" b="0"/>
                        <a:t>0</a:t>
                      </a:r>
                    </a:p>
                  </a:txBody>
                  <a:tcPr/>
                </a:tc>
              </a:tr>
              <a:tr h="0">
                <a:tc>
                  <a:txBody>
                    <a:bodyPr/>
                    <a:lstStyle/>
                    <a:p>
                      <a:pPr>
                        <a:buNone/>
                      </a:pPr>
                      <a:r>
                        <a:rPr sz="1200" b="1"/>
                        <a:t>Design</a:t>
                      </a:r>
                    </a:p>
                  </a:txBody>
                  <a:tcPr/>
                </a:tc>
                <a:tc gridSpan="4">
                  <a:txBody>
                    <a:bodyPr/>
                    <a:lstStyle/>
                    <a:p>
                      <a:pPr>
                        <a:buNone/>
                      </a:pPr>
                      <a:endParaRPr sz="1200"/>
                    </a:p>
                  </a:txBody>
                  <a:tcPr marL="0" marR="0" marT="0" marB="0">
                    <a:solidFill>
                      <a:srgbClr val="C02FAD"/>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gridSpan="4">
                  <a:txBody>
                    <a:bodyPr/>
                    <a:lstStyle/>
                    <a:p>
                      <a:pPr>
                        <a:buNone/>
                      </a:pPr>
                      <a:endParaRPr sz="1200"/>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0"/>
                        <a:t>27.3%</a:t>
                      </a:r>
                    </a:p>
                  </a:txBody>
                  <a:tcPr/>
                </a:tc>
                <a:tc>
                  <a:txBody>
                    <a:bodyPr/>
                    <a:lstStyle/>
                    <a:p>
                      <a:pPr algn="ctr">
                        <a:buNone/>
                      </a:pPr>
                      <a:r>
                        <a:rPr sz="1200" b="0"/>
                        <a:t>3</a:t>
                      </a:r>
                    </a:p>
                  </a:txBody>
                  <a:tcPr/>
                </a:tc>
              </a:tr>
              <a:tr h="0">
                <a:tc>
                  <a:txBody>
                    <a:bodyPr/>
                    <a:lstStyle/>
                    <a:p>
                      <a:pPr>
                        <a:buNone/>
                      </a:pPr>
                      <a:r>
                        <a:rPr sz="1200" b="1"/>
                        <a:t>Fundraising</a:t>
                      </a:r>
                    </a:p>
                  </a:txBody>
                  <a:tcPr/>
                </a:tc>
                <a:tc gridSpan="7">
                  <a:txBody>
                    <a:bodyPr/>
                    <a:lstStyle/>
                    <a:p>
                      <a:pPr>
                        <a:buNone/>
                      </a:pPr>
                      <a:endParaRPr sz="1200"/>
                    </a:p>
                  </a:txBody>
                  <a:tcPr marL="0" marR="0" marT="0" marB="0">
                    <a:solidFill>
                      <a:srgbClr val="FF6619"/>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buNone/>
                      </a:pPr>
                      <a:endParaRPr sz="1200"/>
                    </a:p>
                  </a:txBody>
                  <a:tcPr marL="0" marR="0" marT="0" marB="0"/>
                </a:tc>
                <a:tc>
                  <a:txBody>
                    <a:bodyPr/>
                    <a:lstStyle/>
                    <a:p>
                      <a:pPr algn="ctr">
                        <a:buNone/>
                      </a:pPr>
                      <a:r>
                        <a:rPr sz="1200" b="0"/>
                        <a:t>63.6%</a:t>
                      </a:r>
                    </a:p>
                  </a:txBody>
                  <a:tcPr/>
                </a:tc>
                <a:tc>
                  <a:txBody>
                    <a:bodyPr/>
                    <a:lstStyle/>
                    <a:p>
                      <a:pPr algn="ctr">
                        <a:buNone/>
                      </a:pPr>
                      <a:r>
                        <a:rPr sz="1200" b="0"/>
                        <a:t>7</a:t>
                      </a:r>
                    </a:p>
                  </a:txBody>
                  <a:tcPr/>
                </a:tc>
              </a:tr>
              <a:tr h="0">
                <a:tc>
                  <a:txBody>
                    <a:bodyPr/>
                    <a:lstStyle/>
                    <a:p>
                      <a:pPr>
                        <a:buNone/>
                      </a:pPr>
                      <a:r>
                        <a:rPr sz="1200" b="1"/>
                        <a:t>Grant writing</a:t>
                      </a:r>
                    </a:p>
                  </a:txBody>
                  <a:tcPr/>
                </a:tc>
                <a:tc gridSpan="6">
                  <a:txBody>
                    <a:bodyPr/>
                    <a:lstStyle/>
                    <a:p>
                      <a:pPr>
                        <a:buNone/>
                      </a:pPr>
                      <a:endParaRPr sz="1200"/>
                    </a:p>
                  </a:txBody>
                  <a:tcPr marL="0" marR="0" marT="0" marB="0">
                    <a:solidFill>
                      <a:srgbClr val="DD6676"/>
                    </a:solidFill>
                  </a:tcPr>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gridSpan="2">
                  <a:txBody>
                    <a:bodyPr/>
                    <a:lstStyle/>
                    <a:p>
                      <a:pPr>
                        <a:buNone/>
                      </a:pPr>
                      <a:endParaRPr sz="1200"/>
                    </a:p>
                  </a:txBody>
                  <a:tcPr marL="0" marR="0" marT="0" marB="0"/>
                </a:tc>
                <a:tc hMerge="1">
                  <a:txBody>
                    <a:bodyPr/>
                    <a:lstStyle/>
                    <a:p>
                      <a:endParaRPr lang="en-US"/>
                    </a:p>
                  </a:txBody>
                  <a:tcPr marL="0" marR="0" marT="0" marB="0"/>
                </a:tc>
                <a:tc>
                  <a:txBody>
                    <a:bodyPr/>
                    <a:lstStyle/>
                    <a:p>
                      <a:pPr algn="ctr">
                        <a:buNone/>
                      </a:pPr>
                      <a:r>
                        <a:rPr sz="1200" b="0"/>
                        <a:t>45.5%</a:t>
                      </a:r>
                    </a:p>
                  </a:txBody>
                  <a:tcPr/>
                </a:tc>
                <a:tc>
                  <a:txBody>
                    <a:bodyPr/>
                    <a:lstStyle/>
                    <a:p>
                      <a:pPr algn="ctr">
                        <a:buNone/>
                      </a:pPr>
                      <a:r>
                        <a:rPr sz="1200" b="0"/>
                        <a:t>5</a:t>
                      </a:r>
                    </a:p>
                  </a:txBody>
                  <a:tcPr/>
                </a:tc>
              </a:tr>
              <a:tr h="0">
                <a:tc>
                  <a:txBody>
                    <a:bodyPr/>
                    <a:lstStyle/>
                    <a:p>
                      <a:pPr>
                        <a:buNone/>
                      </a:pPr>
                      <a:endParaRPr sz="1200"/>
                    </a:p>
                  </a:txBody>
                  <a:tcPr/>
                </a:tc>
                <a:tc gridSpan="9">
                  <a:txBody>
                    <a:bodyPr/>
                    <a:lstStyle/>
                    <a:p>
                      <a:pPr algn="r">
                        <a:buNone/>
                      </a:pPr>
                      <a:r>
                        <a:rPr sz="1200" b="1" dirty="0"/>
                        <a:t>Total Responses</a:t>
                      </a:r>
                    </a:p>
                  </a:txBody>
                  <a:tcPr marL="18288" marR="18288"/>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hMerge="1">
                  <a:txBody>
                    <a:bodyPr/>
                    <a:lstStyle/>
                    <a:p>
                      <a:endParaRPr lang="en-US"/>
                    </a:p>
                  </a:txBody>
                  <a:tcPr marL="0" marR="0" marT="0" marB="0"/>
                </a:tc>
                <a:tc>
                  <a:txBody>
                    <a:bodyPr/>
                    <a:lstStyle/>
                    <a:p>
                      <a:pPr algn="ctr">
                        <a:buNone/>
                      </a:pPr>
                      <a:r>
                        <a:rPr sz="1200" b="1" dirty="0"/>
                        <a:t>11</a:t>
                      </a:r>
                    </a:p>
                  </a:txBody>
                  <a:tcPr/>
                </a:tc>
              </a:tr>
            </a:tbl>
          </a:graphicData>
        </a:graphic>
      </p:graphicFrame>
    </p:spTree>
    <p:extLst>
      <p:ext uri="{BB962C8B-B14F-4D97-AF65-F5344CB8AC3E}">
        <p14:creationId xmlns:p14="http://schemas.microsoft.com/office/powerpoint/2010/main" val="2611052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91000" y="800100"/>
            <a:ext cx="4953000" cy="4373508"/>
          </a:xfrm>
          <a:prstGeom prst="rect">
            <a:avLst/>
          </a:prstGeom>
          <a:noFill/>
        </p:spPr>
        <p:txBody>
          <a:bodyPr wrap="square" rtlCol="0">
            <a:normAutofit lnSpcReduction="10000"/>
          </a:bodyPr>
          <a:lstStyle/>
          <a:p>
            <a:pPr>
              <a:lnSpc>
                <a:spcPct val="114000"/>
              </a:lnSpc>
            </a:pPr>
            <a:r>
              <a:rPr lang="en-US" sz="2000" b="1" dirty="0">
                <a:solidFill>
                  <a:prstClr val="black">
                    <a:lumMod val="85000"/>
                    <a:lumOff val="15000"/>
                  </a:prstClr>
                </a:solidFill>
              </a:rPr>
              <a:t>Collaboration:</a:t>
            </a:r>
            <a:r>
              <a:rPr lang="en-US" sz="2000" dirty="0">
                <a:solidFill>
                  <a:prstClr val="black">
                    <a:lumMod val="85000"/>
                    <a:lumOff val="15000"/>
                  </a:prstClr>
                </a:solidFill>
              </a:rPr>
              <a:t> </a:t>
            </a:r>
            <a:endParaRPr lang="en-US" sz="2000" dirty="0" smtClean="0">
              <a:solidFill>
                <a:prstClr val="black">
                  <a:lumMod val="85000"/>
                  <a:lumOff val="15000"/>
                </a:prstClr>
              </a:solidFill>
            </a:endParaRPr>
          </a:p>
          <a:p>
            <a:r>
              <a:rPr lang="en-US" dirty="0"/>
              <a:t>SFU CED Course in Golden: Jun </a:t>
            </a:r>
            <a:r>
              <a:rPr lang="en-US" dirty="0" smtClean="0"/>
              <a:t>2013, Dec 2014</a:t>
            </a:r>
            <a:endParaRPr lang="en-US" dirty="0"/>
          </a:p>
          <a:p>
            <a:r>
              <a:rPr lang="en-US" dirty="0"/>
              <a:t>GCRS Staff Mtg: Jul </a:t>
            </a:r>
            <a:r>
              <a:rPr lang="en-US" dirty="0" smtClean="0"/>
              <a:t>2013</a:t>
            </a:r>
            <a:endParaRPr lang="en-US" dirty="0"/>
          </a:p>
          <a:p>
            <a:r>
              <a:rPr lang="en-US" dirty="0"/>
              <a:t>Food Bank et. al.: Jul 14</a:t>
            </a:r>
          </a:p>
          <a:p>
            <a:r>
              <a:rPr lang="en-US" dirty="0"/>
              <a:t>H&amp;SS: Sep 13</a:t>
            </a:r>
          </a:p>
          <a:p>
            <a:r>
              <a:rPr lang="en-US" dirty="0"/>
              <a:t>“Spaces” with Nancy Gale: Nov 6</a:t>
            </a:r>
          </a:p>
          <a:p>
            <a:r>
              <a:rPr lang="en-US" dirty="0"/>
              <a:t>Seniors with Nancy Gale: Nov 7</a:t>
            </a:r>
          </a:p>
          <a:p>
            <a:r>
              <a:rPr lang="en-US" dirty="0"/>
              <a:t>Age Friendly Community Plan: Many Mtgs. 1 Plan.</a:t>
            </a:r>
          </a:p>
          <a:p>
            <a:pPr lvl="1"/>
            <a:r>
              <a:rPr lang="en-US" sz="1400" dirty="0"/>
              <a:t>COTR/Older Worker Program</a:t>
            </a:r>
          </a:p>
          <a:p>
            <a:r>
              <a:rPr lang="en-US" dirty="0"/>
              <a:t>H&amp;SS Accounting: Dec 15</a:t>
            </a:r>
          </a:p>
          <a:p>
            <a:r>
              <a:rPr lang="en-US" dirty="0"/>
              <a:t>Youth Centre: Summer 2014</a:t>
            </a:r>
          </a:p>
          <a:p>
            <a:pPr lvl="1"/>
            <a:r>
              <a:rPr lang="en-US" sz="1400" dirty="0" err="1"/>
              <a:t>Collab</a:t>
            </a:r>
            <a:r>
              <a:rPr lang="en-US" sz="1400" dirty="0"/>
              <a:t> between GFCS &amp; GCRS</a:t>
            </a:r>
          </a:p>
          <a:p>
            <a:r>
              <a:rPr lang="en-US" dirty="0"/>
              <a:t>Vital Signs: Summer/Fall</a:t>
            </a:r>
          </a:p>
          <a:p>
            <a:r>
              <a:rPr lang="en-US" dirty="0"/>
              <a:t>LIG: Fall 2014</a:t>
            </a:r>
          </a:p>
          <a:p>
            <a:pPr lvl="1"/>
            <a:r>
              <a:rPr lang="en-US" sz="1400" dirty="0"/>
              <a:t>Living Wage, Food Recovery, Healthy Brain Lifestyle</a:t>
            </a:r>
          </a:p>
          <a:p>
            <a:r>
              <a:rPr lang="en-US" dirty="0" smtClean="0"/>
              <a:t>H&amp;SS: Nov 2014</a:t>
            </a:r>
          </a:p>
          <a:p>
            <a:r>
              <a:rPr lang="en-US" dirty="0" smtClean="0"/>
              <a:t>CT/CED/GAI Discussions: Winter/Spring 2015</a:t>
            </a:r>
          </a:p>
        </p:txBody>
      </p:sp>
      <p:sp>
        <p:nvSpPr>
          <p:cNvPr id="11" name="TextBox 10"/>
          <p:cNvSpPr txBox="1"/>
          <p:nvPr/>
        </p:nvSpPr>
        <p:spPr>
          <a:xfrm>
            <a:off x="152400" y="876300"/>
            <a:ext cx="3962400" cy="3962400"/>
          </a:xfrm>
          <a:prstGeom prst="rect">
            <a:avLst/>
          </a:prstGeom>
          <a:noFill/>
        </p:spPr>
        <p:txBody>
          <a:bodyPr wrap="square" rtlCol="0">
            <a:normAutofit fontScale="92500" lnSpcReduction="20000"/>
          </a:bodyPr>
          <a:lstStyle/>
          <a:p>
            <a:pPr>
              <a:lnSpc>
                <a:spcPct val="114000"/>
              </a:lnSpc>
            </a:pPr>
            <a:r>
              <a:rPr lang="en-US" sz="2000" b="1" dirty="0" smtClean="0">
                <a:solidFill>
                  <a:prstClr val="black">
                    <a:lumMod val="85000"/>
                    <a:lumOff val="15000"/>
                  </a:prstClr>
                </a:solidFill>
              </a:rPr>
              <a:t>Communication</a:t>
            </a:r>
            <a:r>
              <a:rPr lang="en-US" sz="2000" b="1" dirty="0">
                <a:solidFill>
                  <a:prstClr val="black">
                    <a:lumMod val="85000"/>
                    <a:lumOff val="15000"/>
                  </a:prstClr>
                </a:solidFill>
              </a:rPr>
              <a:t>:</a:t>
            </a:r>
            <a:r>
              <a:rPr lang="en-US" sz="2000" dirty="0">
                <a:solidFill>
                  <a:prstClr val="black">
                    <a:lumMod val="85000"/>
                    <a:lumOff val="15000"/>
                  </a:prstClr>
                </a:solidFill>
              </a:rPr>
              <a:t> </a:t>
            </a:r>
            <a:endParaRPr lang="en-US" sz="2000" dirty="0" smtClean="0">
              <a:solidFill>
                <a:prstClr val="black">
                  <a:lumMod val="85000"/>
                  <a:lumOff val="15000"/>
                </a:prstClr>
              </a:solidFill>
            </a:endParaRPr>
          </a:p>
          <a:p>
            <a:pPr>
              <a:lnSpc>
                <a:spcPct val="114000"/>
              </a:lnSpc>
            </a:pPr>
            <a:r>
              <a:rPr lang="en-US" sz="2000" dirty="0" smtClean="0">
                <a:solidFill>
                  <a:srgbClr val="FF6600"/>
                </a:solidFill>
              </a:rPr>
              <a:t>Convening</a:t>
            </a:r>
            <a:r>
              <a:rPr lang="en-US" sz="2000" dirty="0" smtClean="0">
                <a:solidFill>
                  <a:prstClr val="black">
                    <a:lumMod val="85000"/>
                    <a:lumOff val="15000"/>
                  </a:prstClr>
                </a:solidFill>
              </a:rPr>
              <a:t> </a:t>
            </a:r>
            <a:r>
              <a:rPr lang="en-US" sz="2000" dirty="0">
                <a:solidFill>
                  <a:prstClr val="black">
                    <a:lumMod val="85000"/>
                    <a:lumOff val="15000"/>
                  </a:prstClr>
                </a:solidFill>
              </a:rPr>
              <a:t>through events like this</a:t>
            </a:r>
          </a:p>
          <a:p>
            <a:pPr>
              <a:lnSpc>
                <a:spcPct val="114000"/>
              </a:lnSpc>
            </a:pPr>
            <a:endParaRPr lang="en-US" sz="2000" dirty="0" smtClean="0">
              <a:solidFill>
                <a:prstClr val="black">
                  <a:lumMod val="85000"/>
                  <a:lumOff val="15000"/>
                </a:prstClr>
              </a:solidFill>
            </a:endParaRPr>
          </a:p>
          <a:p>
            <a:pPr>
              <a:lnSpc>
                <a:spcPct val="114000"/>
              </a:lnSpc>
            </a:pPr>
            <a:r>
              <a:rPr lang="en-US" sz="2000" b="1" dirty="0" smtClean="0">
                <a:solidFill>
                  <a:prstClr val="black">
                    <a:lumMod val="85000"/>
                    <a:lumOff val="15000"/>
                  </a:prstClr>
                </a:solidFill>
              </a:rPr>
              <a:t>Coordination</a:t>
            </a:r>
            <a:r>
              <a:rPr lang="en-US" sz="2000" b="1" dirty="0">
                <a:solidFill>
                  <a:prstClr val="black">
                    <a:lumMod val="85000"/>
                    <a:lumOff val="15000"/>
                  </a:prstClr>
                </a:solidFill>
              </a:rPr>
              <a:t>:</a:t>
            </a:r>
            <a:r>
              <a:rPr lang="en-US" sz="2000" dirty="0">
                <a:solidFill>
                  <a:prstClr val="black">
                    <a:lumMod val="85000"/>
                    <a:lumOff val="15000"/>
                  </a:prstClr>
                </a:solidFill>
              </a:rPr>
              <a:t> </a:t>
            </a:r>
            <a:endParaRPr lang="en-US" sz="2000" dirty="0" smtClean="0">
              <a:solidFill>
                <a:prstClr val="black">
                  <a:lumMod val="85000"/>
                  <a:lumOff val="15000"/>
                </a:prstClr>
              </a:solidFill>
            </a:endParaRPr>
          </a:p>
          <a:p>
            <a:pPr>
              <a:lnSpc>
                <a:spcPct val="114000"/>
              </a:lnSpc>
            </a:pPr>
            <a:r>
              <a:rPr lang="en-US" sz="2000" dirty="0" smtClean="0">
                <a:solidFill>
                  <a:prstClr val="black">
                    <a:lumMod val="85000"/>
                    <a:lumOff val="15000"/>
                  </a:prstClr>
                </a:solidFill>
              </a:rPr>
              <a:t>Supporting </a:t>
            </a:r>
            <a:r>
              <a:rPr lang="en-US" sz="2000" dirty="0">
                <a:solidFill>
                  <a:srgbClr val="FF6600"/>
                </a:solidFill>
              </a:rPr>
              <a:t>groups that </a:t>
            </a:r>
            <a:r>
              <a:rPr lang="en-US" sz="2000" dirty="0" smtClean="0">
                <a:solidFill>
                  <a:srgbClr val="FF6600"/>
                </a:solidFill>
              </a:rPr>
              <a:t>want to </a:t>
            </a:r>
            <a:r>
              <a:rPr lang="en-US" sz="2000" dirty="0">
                <a:solidFill>
                  <a:srgbClr val="FF6600"/>
                </a:solidFill>
              </a:rPr>
              <a:t>get together</a:t>
            </a:r>
          </a:p>
          <a:p>
            <a:pPr>
              <a:lnSpc>
                <a:spcPct val="114000"/>
              </a:lnSpc>
            </a:pPr>
            <a:r>
              <a:rPr lang="en-US" sz="2000" dirty="0" smtClean="0">
                <a:solidFill>
                  <a:prstClr val="black">
                    <a:lumMod val="85000"/>
                    <a:lumOff val="15000"/>
                  </a:prstClr>
                </a:solidFill>
              </a:rPr>
              <a:t>i. Sport 4 Life, Trails Meetings, Faith-Based, Community Conversations, etc.</a:t>
            </a:r>
            <a:endParaRPr lang="en-US" sz="2000" dirty="0">
              <a:solidFill>
                <a:prstClr val="black">
                  <a:lumMod val="85000"/>
                  <a:lumOff val="15000"/>
                </a:prstClr>
              </a:solidFill>
            </a:endParaRPr>
          </a:p>
          <a:p>
            <a:pPr>
              <a:lnSpc>
                <a:spcPct val="114000"/>
              </a:lnSpc>
            </a:pPr>
            <a:r>
              <a:rPr lang="en-US" sz="2000" dirty="0" smtClean="0">
                <a:solidFill>
                  <a:prstClr val="black">
                    <a:lumMod val="85000"/>
                    <a:lumOff val="15000"/>
                  </a:prstClr>
                </a:solidFill>
              </a:rPr>
              <a:t>ii. SFU CED Course in Golden</a:t>
            </a:r>
            <a:endParaRPr lang="en-US" sz="2000" dirty="0">
              <a:solidFill>
                <a:prstClr val="black">
                  <a:lumMod val="85000"/>
                  <a:lumOff val="15000"/>
                </a:prstClr>
              </a:solidFill>
            </a:endParaRPr>
          </a:p>
          <a:p>
            <a:pPr>
              <a:lnSpc>
                <a:spcPct val="114000"/>
              </a:lnSpc>
            </a:pPr>
            <a:r>
              <a:rPr lang="en-US" sz="2000" dirty="0" smtClean="0">
                <a:solidFill>
                  <a:prstClr val="black">
                    <a:lumMod val="85000"/>
                    <a:lumOff val="15000"/>
                  </a:prstClr>
                </a:solidFill>
              </a:rPr>
              <a:t>iii. </a:t>
            </a:r>
            <a:r>
              <a:rPr lang="en-US" sz="2000" dirty="0">
                <a:solidFill>
                  <a:prstClr val="black">
                    <a:lumMod val="85000"/>
                    <a:lumOff val="15000"/>
                  </a:prstClr>
                </a:solidFill>
              </a:rPr>
              <a:t>Lunches – </a:t>
            </a:r>
            <a:r>
              <a:rPr lang="en-US" sz="2000" dirty="0" smtClean="0">
                <a:solidFill>
                  <a:prstClr val="black">
                    <a:lumMod val="85000"/>
                    <a:lumOff val="15000"/>
                  </a:prstClr>
                </a:solidFill>
              </a:rPr>
              <a:t>GFBS &amp; Social </a:t>
            </a:r>
            <a:r>
              <a:rPr lang="en-US" sz="2000" dirty="0">
                <a:solidFill>
                  <a:prstClr val="black">
                    <a:lumMod val="85000"/>
                    <a:lumOff val="15000"/>
                  </a:prstClr>
                </a:solidFill>
              </a:rPr>
              <a:t>Services</a:t>
            </a:r>
          </a:p>
          <a:p>
            <a:pPr>
              <a:lnSpc>
                <a:spcPct val="114000"/>
              </a:lnSpc>
            </a:pPr>
            <a:r>
              <a:rPr lang="en-US" sz="2000" dirty="0" smtClean="0">
                <a:solidFill>
                  <a:prstClr val="black">
                    <a:lumMod val="85000"/>
                    <a:lumOff val="15000"/>
                  </a:prstClr>
                </a:solidFill>
              </a:rPr>
              <a:t>iv. Guest speakers – Jill Zacharias, Revelstoke SDC</a:t>
            </a:r>
            <a:endParaRPr lang="en-US" sz="2000" dirty="0">
              <a:solidFill>
                <a:prstClr val="black">
                  <a:lumMod val="85000"/>
                  <a:lumOff val="15000"/>
                </a:prstClr>
              </a:solidFill>
            </a:endParaRPr>
          </a:p>
          <a:p>
            <a:pPr>
              <a:lnSpc>
                <a:spcPct val="114000"/>
              </a:lnSpc>
            </a:pPr>
            <a:r>
              <a:rPr lang="en-US" sz="2000" dirty="0">
                <a:solidFill>
                  <a:prstClr val="black">
                    <a:lumMod val="85000"/>
                    <a:lumOff val="15000"/>
                  </a:prstClr>
                </a:solidFill>
              </a:rPr>
              <a:t>v</a:t>
            </a:r>
            <a:r>
              <a:rPr lang="en-US" sz="2000" dirty="0" smtClean="0">
                <a:solidFill>
                  <a:prstClr val="black">
                    <a:lumMod val="85000"/>
                    <a:lumOff val="15000"/>
                  </a:prstClr>
                </a:solidFill>
              </a:rPr>
              <a:t>. Workshops – For you to determine!</a:t>
            </a:r>
            <a:endParaRPr lang="en-US" sz="2000" dirty="0">
              <a:solidFill>
                <a:prstClr val="black">
                  <a:lumMod val="85000"/>
                  <a:lumOff val="15000"/>
                </a:prstClr>
              </a:solidFill>
            </a:endParaRPr>
          </a:p>
          <a:p>
            <a:pPr>
              <a:lnSpc>
                <a:spcPct val="114000"/>
              </a:lnSpc>
            </a:pPr>
            <a:endParaRPr lang="en-US" sz="2000" dirty="0">
              <a:solidFill>
                <a:prstClr val="black">
                  <a:lumMod val="85000"/>
                  <a:lumOff val="15000"/>
                </a:prstClr>
              </a:solidFill>
            </a:endParaRPr>
          </a:p>
        </p:txBody>
      </p:sp>
      <p:sp>
        <p:nvSpPr>
          <p:cNvPr id="9" name="Title 8"/>
          <p:cNvSpPr>
            <a:spLocks noGrp="1"/>
          </p:cNvSpPr>
          <p:nvPr>
            <p:ph type="title"/>
          </p:nvPr>
        </p:nvSpPr>
        <p:spPr/>
        <p:txBody>
          <a:bodyPr/>
          <a:lstStyle/>
          <a:p>
            <a:pPr lvl="0">
              <a:spcBef>
                <a:spcPts val="0"/>
              </a:spcBef>
            </a:pPr>
            <a:r>
              <a:rPr lang="en-US" sz="2800" dirty="0" smtClean="0">
                <a:solidFill>
                  <a:schemeClr val="tx1">
                    <a:lumMod val="50000"/>
                    <a:lumOff val="50000"/>
                  </a:schemeClr>
                </a:solidFill>
                <a:latin typeface="+mn-lt"/>
                <a:ea typeface="+mn-ea"/>
                <a:cs typeface="+mn-cs"/>
              </a:rPr>
              <a:t>Communication </a:t>
            </a:r>
            <a:r>
              <a:rPr lang="en-US" sz="2800" dirty="0" smtClean="0">
                <a:solidFill>
                  <a:schemeClr val="tx1">
                    <a:lumMod val="50000"/>
                    <a:lumOff val="50000"/>
                  </a:schemeClr>
                </a:solidFill>
                <a:latin typeface="+mn-lt"/>
                <a:ea typeface="+mn-ea"/>
                <a:cs typeface="+mn-cs"/>
                <a:sym typeface="Wingdings"/>
              </a:rPr>
              <a:t> Coordination  </a:t>
            </a:r>
            <a:r>
              <a:rPr lang="en-US" sz="2800" b="1" dirty="0" smtClean="0">
                <a:solidFill>
                  <a:prstClr val="black">
                    <a:lumMod val="85000"/>
                    <a:lumOff val="15000"/>
                  </a:prstClr>
                </a:solidFill>
                <a:latin typeface="+mn-lt"/>
                <a:ea typeface="+mn-ea"/>
                <a:cs typeface="+mn-cs"/>
                <a:sym typeface="Wingdings"/>
              </a:rPr>
              <a:t>Collaboration</a:t>
            </a:r>
            <a:endParaRPr lang="en-US" dirty="0">
              <a:latin typeface="+mn-lt"/>
            </a:endParaRPr>
          </a:p>
        </p:txBody>
      </p:sp>
    </p:spTree>
    <p:extLst>
      <p:ext uri="{BB962C8B-B14F-4D97-AF65-F5344CB8AC3E}">
        <p14:creationId xmlns:p14="http://schemas.microsoft.com/office/powerpoint/2010/main" val="419482237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a:t>
            </a:r>
            <a:endParaRPr lang="en-US" dirty="0"/>
          </a:p>
        </p:txBody>
      </p:sp>
      <p:sp>
        <p:nvSpPr>
          <p:cNvPr id="3" name="Content Placeholder 2"/>
          <p:cNvSpPr>
            <a:spLocks noGrp="1"/>
          </p:cNvSpPr>
          <p:nvPr>
            <p:ph idx="1"/>
          </p:nvPr>
        </p:nvSpPr>
        <p:spPr/>
        <p:txBody>
          <a:bodyPr>
            <a:normAutofit/>
          </a:bodyPr>
          <a:lstStyle/>
          <a:p>
            <a:r>
              <a:rPr lang="en-CA" dirty="0" smtClean="0"/>
              <a:t>What are the opportunities/models?</a:t>
            </a:r>
          </a:p>
          <a:p>
            <a:r>
              <a:rPr lang="en-CA" dirty="0" smtClean="0"/>
              <a:t>Who are the other stakeholders?</a:t>
            </a:r>
          </a:p>
          <a:p>
            <a:r>
              <a:rPr lang="en-CA" dirty="0" smtClean="0"/>
              <a:t>What’s next?</a:t>
            </a:r>
            <a:endParaRPr lang="en-US" dirty="0"/>
          </a:p>
        </p:txBody>
      </p:sp>
    </p:spTree>
    <p:extLst>
      <p:ext uri="{BB962C8B-B14F-4D97-AF65-F5344CB8AC3E}">
        <p14:creationId xmlns:p14="http://schemas.microsoft.com/office/powerpoint/2010/main" val="858862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Alignment Action Plan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4318032"/>
              </p:ext>
            </p:extLst>
          </p:nvPr>
        </p:nvGraphicFramePr>
        <p:xfrm>
          <a:off x="0" y="800100"/>
          <a:ext cx="9144000" cy="4755533"/>
        </p:xfrm>
        <a:graphic>
          <a:graphicData uri="http://schemas.openxmlformats.org/drawingml/2006/table">
            <a:tbl>
              <a:tblPr firstRow="1" bandRow="1">
                <a:tableStyleId>{5C22544A-7EE6-4342-B048-85BDC9FD1C3A}</a:tableStyleId>
              </a:tblPr>
              <a:tblGrid>
                <a:gridCol w="1447800"/>
                <a:gridCol w="2209800"/>
                <a:gridCol w="1828800"/>
                <a:gridCol w="1828800"/>
                <a:gridCol w="1828800"/>
              </a:tblGrid>
              <a:tr h="762654">
                <a:tc>
                  <a:txBody>
                    <a:bodyPr/>
                    <a:lstStyle/>
                    <a:p>
                      <a:pPr algn="ctr">
                        <a:spcAft>
                          <a:spcPts val="0"/>
                        </a:spcAft>
                      </a:pPr>
                      <a:r>
                        <a:rPr lang="en-US" sz="1400" b="1" dirty="0">
                          <a:effectLst/>
                          <a:latin typeface="Calibri"/>
                          <a:ea typeface="Times New Roman"/>
                          <a:cs typeface="Times New Roman"/>
                        </a:rPr>
                        <a:t>Goal </a:t>
                      </a:r>
                      <a:r>
                        <a:rPr lang="en-US" sz="1400" b="1" dirty="0" smtClean="0">
                          <a:effectLst/>
                          <a:latin typeface="Calibri"/>
                          <a:ea typeface="Times New Roman"/>
                          <a:cs typeface="Times New Roman"/>
                        </a:rPr>
                        <a:t>&amp; </a:t>
                      </a:r>
                      <a:r>
                        <a:rPr lang="en-US" sz="1400" b="1" dirty="0">
                          <a:effectLst/>
                          <a:latin typeface="Calibri"/>
                          <a:ea typeface="Times New Roman"/>
                          <a:cs typeface="Times New Roman"/>
                        </a:rPr>
                        <a:t>timeline</a:t>
                      </a:r>
                      <a:endParaRPr lang="en-CA" sz="1200" dirty="0">
                        <a:effectLst/>
                        <a:latin typeface="Times New Roman"/>
                        <a:ea typeface="Times New Roman"/>
                        <a:cs typeface="Times New Roman"/>
                      </a:endParaRPr>
                    </a:p>
                  </a:txBody>
                  <a:tcPr marL="68580" marR="68580" marT="0" marB="0"/>
                </a:tc>
                <a:tc>
                  <a:txBody>
                    <a:bodyPr/>
                    <a:lstStyle/>
                    <a:p>
                      <a:pPr algn="ctr">
                        <a:spcAft>
                          <a:spcPts val="0"/>
                        </a:spcAft>
                      </a:pPr>
                      <a:r>
                        <a:rPr lang="en-US" sz="1400" b="1">
                          <a:effectLst/>
                          <a:latin typeface="Calibri"/>
                          <a:ea typeface="Times New Roman"/>
                          <a:cs typeface="Times New Roman"/>
                        </a:rPr>
                        <a:t>Actions –</a:t>
                      </a:r>
                      <a:r>
                        <a:rPr lang="en-US" sz="1000">
                          <a:effectLst/>
                          <a:latin typeface="Calibri"/>
                          <a:ea typeface="Times New Roman"/>
                          <a:cs typeface="Times New Roman"/>
                        </a:rPr>
                        <a:t>What will be done? Who will do it?</a:t>
                      </a:r>
                      <a:endParaRPr lang="en-CA" sz="1200">
                        <a:effectLst/>
                        <a:latin typeface="Times New Roman"/>
                        <a:ea typeface="Times New Roman"/>
                        <a:cs typeface="Times New Roman"/>
                      </a:endParaRPr>
                    </a:p>
                  </a:txBody>
                  <a:tcPr marL="68580" marR="68580" marT="0" marB="0"/>
                </a:tc>
                <a:tc>
                  <a:txBody>
                    <a:bodyPr/>
                    <a:lstStyle/>
                    <a:p>
                      <a:pPr algn="ctr">
                        <a:spcAft>
                          <a:spcPts val="0"/>
                        </a:spcAft>
                      </a:pPr>
                      <a:r>
                        <a:rPr lang="en-US" sz="1400" b="1" dirty="0">
                          <a:effectLst/>
                          <a:latin typeface="Calibri"/>
                          <a:ea typeface="Times New Roman"/>
                          <a:cs typeface="Times New Roman"/>
                        </a:rPr>
                        <a:t>Requirements – </a:t>
                      </a:r>
                      <a:r>
                        <a:rPr lang="en-US" sz="1000" dirty="0">
                          <a:effectLst/>
                          <a:latin typeface="Calibri"/>
                          <a:ea typeface="Times New Roman"/>
                          <a:cs typeface="Times New Roman"/>
                        </a:rPr>
                        <a:t>What will be required to meet the goals and effectively employ actions?</a:t>
                      </a:r>
                      <a:endParaRPr lang="en-CA" sz="1200" dirty="0">
                        <a:effectLst/>
                        <a:latin typeface="Times New Roman"/>
                        <a:ea typeface="Times New Roman"/>
                        <a:cs typeface="Times New Roman"/>
                      </a:endParaRPr>
                    </a:p>
                  </a:txBody>
                  <a:tcPr marL="68580" marR="68580" marT="0" marB="0"/>
                </a:tc>
                <a:tc>
                  <a:txBody>
                    <a:bodyPr/>
                    <a:lstStyle/>
                    <a:p>
                      <a:pPr algn="ctr">
                        <a:spcAft>
                          <a:spcPts val="0"/>
                        </a:spcAft>
                      </a:pPr>
                      <a:r>
                        <a:rPr lang="en-US" sz="1400" b="1">
                          <a:effectLst/>
                          <a:latin typeface="Calibri"/>
                          <a:ea typeface="Times New Roman"/>
                          <a:cs typeface="Times New Roman"/>
                        </a:rPr>
                        <a:t>Indicators of Success</a:t>
                      </a:r>
                      <a:endParaRPr lang="en-CA" sz="1200">
                        <a:effectLst/>
                        <a:latin typeface="Times New Roman"/>
                        <a:ea typeface="Times New Roman"/>
                        <a:cs typeface="Times New Roman"/>
                      </a:endParaRPr>
                    </a:p>
                  </a:txBody>
                  <a:tcPr marL="68580" marR="68580" marT="0" marB="0"/>
                </a:tc>
                <a:tc>
                  <a:txBody>
                    <a:bodyPr/>
                    <a:lstStyle/>
                    <a:p>
                      <a:pPr algn="ctr">
                        <a:spcAft>
                          <a:spcPts val="0"/>
                        </a:spcAft>
                      </a:pPr>
                      <a:r>
                        <a:rPr lang="en-US" sz="1400" b="1" dirty="0" smtClean="0">
                          <a:effectLst/>
                          <a:latin typeface="Calibri"/>
                          <a:ea typeface="Times New Roman"/>
                          <a:cs typeface="Times New Roman"/>
                        </a:rPr>
                        <a:t>Updates </a:t>
                      </a:r>
                      <a:r>
                        <a:rPr lang="en-US" sz="2000" b="1" dirty="0" smtClean="0">
                          <a:effectLst/>
                          <a:latin typeface="+mn-lt"/>
                          <a:ea typeface="Times New Roman"/>
                          <a:cs typeface="Times New Roman"/>
                        </a:rPr>
                        <a:t>– </a:t>
                      </a:r>
                      <a:r>
                        <a:rPr lang="en-US" sz="1200" dirty="0" smtClean="0">
                          <a:effectLst/>
                          <a:latin typeface="+mn-lt"/>
                          <a:ea typeface="Times New Roman"/>
                          <a:cs typeface="Times New Roman"/>
                        </a:rPr>
                        <a:t>When,</a:t>
                      </a:r>
                      <a:r>
                        <a:rPr lang="en-US" sz="1200" baseline="0" dirty="0" smtClean="0">
                          <a:effectLst/>
                          <a:latin typeface="+mn-lt"/>
                          <a:ea typeface="Times New Roman"/>
                          <a:cs typeface="Times New Roman"/>
                        </a:rPr>
                        <a:t> who</a:t>
                      </a:r>
                      <a:endParaRPr lang="en-CA" sz="1200" dirty="0">
                        <a:effectLst/>
                        <a:latin typeface="Times New Roman"/>
                        <a:ea typeface="Times New Roman"/>
                        <a:cs typeface="Times New Roman"/>
                      </a:endParaRPr>
                    </a:p>
                  </a:txBody>
                  <a:tcPr marL="68580" marR="68580" marT="0" marB="0"/>
                </a:tc>
              </a:tr>
              <a:tr h="1523346">
                <a:tc>
                  <a:txBody>
                    <a:bodyPr/>
                    <a:lstStyle/>
                    <a:p>
                      <a:r>
                        <a:rPr lang="en-CA" sz="1400" dirty="0" smtClean="0"/>
                        <a:t>Social Service</a:t>
                      </a:r>
                      <a:r>
                        <a:rPr lang="en-CA" sz="1400" baseline="0" dirty="0" smtClean="0"/>
                        <a:t> Alignment Project</a:t>
                      </a:r>
                      <a:endParaRPr lang="en-US" sz="1400" dirty="0"/>
                    </a:p>
                  </a:txBody>
                  <a:tcPr/>
                </a:tc>
                <a:tc>
                  <a:txBody>
                    <a:bodyPr/>
                    <a:lstStyle/>
                    <a:p>
                      <a:r>
                        <a:rPr lang="en-CA" sz="1400" dirty="0" smtClean="0"/>
                        <a:t>GFCS,</a:t>
                      </a:r>
                      <a:r>
                        <a:rPr lang="en-CA" sz="1400" baseline="0" dirty="0" smtClean="0"/>
                        <a:t> GCRS, GFBS, GWRC making structural changes to make their service delivery model better</a:t>
                      </a:r>
                      <a:endParaRPr lang="en-US" sz="1400" dirty="0"/>
                    </a:p>
                  </a:txBody>
                  <a:tcPr/>
                </a:tc>
                <a:tc>
                  <a:txBody>
                    <a:bodyPr/>
                    <a:lstStyle/>
                    <a:p>
                      <a:r>
                        <a:rPr lang="en-CA" sz="1400" dirty="0" smtClean="0"/>
                        <a:t>Specific,</a:t>
                      </a:r>
                      <a:r>
                        <a:rPr lang="en-CA" sz="1400" baseline="0" dirty="0" smtClean="0"/>
                        <a:t> local, sector data</a:t>
                      </a:r>
                      <a:endParaRPr lang="en-US" sz="1400" dirty="0"/>
                    </a:p>
                  </a:txBody>
                  <a:tcPr/>
                </a:tc>
                <a:tc>
                  <a:txBody>
                    <a:bodyPr/>
                    <a:lstStyle/>
                    <a:p>
                      <a:r>
                        <a:rPr lang="en-CA" sz="1400" dirty="0" smtClean="0"/>
                        <a:t>A</a:t>
                      </a:r>
                      <a:r>
                        <a:rPr lang="en-CA" sz="1400" baseline="0" dirty="0" smtClean="0"/>
                        <a:t> local model for service alignment</a:t>
                      </a:r>
                      <a:endParaRPr lang="en-US" sz="1400" dirty="0"/>
                    </a:p>
                  </a:txBody>
                  <a:tcPr/>
                </a:tc>
                <a:tc>
                  <a:txBody>
                    <a:bodyPr/>
                    <a:lstStyle/>
                    <a:p>
                      <a:r>
                        <a:rPr lang="en-CA" sz="1400" dirty="0" smtClean="0"/>
                        <a:t>Sep</a:t>
                      </a:r>
                      <a:r>
                        <a:rPr lang="en-CA" sz="1400" baseline="0" dirty="0" smtClean="0"/>
                        <a:t> 2015 – start process; completed in </a:t>
                      </a:r>
                      <a:r>
                        <a:rPr lang="en-CA" sz="1400" dirty="0" smtClean="0"/>
                        <a:t>2017 (9 mths</a:t>
                      </a:r>
                      <a:r>
                        <a:rPr lang="en-CA" sz="1400" baseline="0" dirty="0" smtClean="0"/>
                        <a:t> of exploration, then implementation); Caleb &amp; Christina &amp; 4 NFPs</a:t>
                      </a:r>
                    </a:p>
                  </a:txBody>
                  <a:tcPr/>
                </a:tc>
              </a:tr>
              <a:tr h="421771">
                <a:tc>
                  <a:txBody>
                    <a:bodyPr/>
                    <a:lstStyle/>
                    <a:p>
                      <a:r>
                        <a:rPr lang="en-CA" sz="1400" dirty="0" smtClean="0"/>
                        <a:t>Arts, Culture</a:t>
                      </a:r>
                      <a:r>
                        <a:rPr lang="en-CA" sz="1400" baseline="0" dirty="0" smtClean="0"/>
                        <a:t> &amp; Heritage</a:t>
                      </a:r>
                      <a:endParaRPr lang="en-US" sz="1400" dirty="0"/>
                    </a:p>
                  </a:txBody>
                  <a:tcPr/>
                </a:tc>
                <a:tc>
                  <a:txBody>
                    <a:bodyPr/>
                    <a:lstStyle/>
                    <a:p>
                      <a:r>
                        <a:rPr lang="en-CA" sz="1400" dirty="0" smtClean="0"/>
                        <a:t>Tami to</a:t>
                      </a:r>
                      <a:r>
                        <a:rPr lang="en-CA" sz="1400" baseline="0" dirty="0" smtClean="0"/>
                        <a:t> research/contact</a:t>
                      </a:r>
                      <a:endParaRPr lang="en-US" sz="1400" dirty="0"/>
                    </a:p>
                  </a:txBody>
                  <a:tcPr/>
                </a:tc>
                <a:tc>
                  <a:txBody>
                    <a:bodyPr/>
                    <a:lstStyle/>
                    <a:p>
                      <a:r>
                        <a:rPr lang="en-CA" sz="1400" dirty="0" smtClean="0"/>
                        <a:t>Approval, time, meeting</a:t>
                      </a:r>
                      <a:r>
                        <a:rPr lang="en-CA" sz="1400" baseline="0" dirty="0" smtClean="0"/>
                        <a:t> space/time</a:t>
                      </a:r>
                      <a:endParaRPr lang="en-US" sz="1400" dirty="0"/>
                    </a:p>
                  </a:txBody>
                  <a:tcPr/>
                </a:tc>
                <a:tc>
                  <a:txBody>
                    <a:bodyPr/>
                    <a:lstStyle/>
                    <a:p>
                      <a:r>
                        <a:rPr lang="en-CA" sz="1400" dirty="0" smtClean="0"/>
                        <a:t>Identify</a:t>
                      </a:r>
                      <a:r>
                        <a:rPr lang="en-CA" sz="1400" baseline="0" dirty="0" smtClean="0"/>
                        <a:t> opportunities</a:t>
                      </a:r>
                      <a:endParaRPr lang="en-US" sz="1400" dirty="0"/>
                    </a:p>
                  </a:txBody>
                  <a:tcPr/>
                </a:tc>
                <a:tc>
                  <a:txBody>
                    <a:bodyPr/>
                    <a:lstStyle/>
                    <a:p>
                      <a:r>
                        <a:rPr lang="en-CA" sz="1400" dirty="0" smtClean="0"/>
                        <a:t>Sep</a:t>
                      </a:r>
                      <a:r>
                        <a:rPr lang="en-CA" sz="1400" baseline="0" dirty="0" smtClean="0"/>
                        <a:t> 2015; Tami</a:t>
                      </a:r>
                      <a:endParaRPr lang="en-US" sz="1400" dirty="0"/>
                    </a:p>
                  </a:txBody>
                  <a:tcPr/>
                </a:tc>
              </a:tr>
              <a:tr h="421771">
                <a:tc>
                  <a:txBody>
                    <a:bodyPr/>
                    <a:lstStyle/>
                    <a:p>
                      <a:r>
                        <a:rPr lang="en-CA" sz="1400" dirty="0" smtClean="0"/>
                        <a:t>Sports</a:t>
                      </a:r>
                      <a:r>
                        <a:rPr lang="en-CA" sz="1400" baseline="0" dirty="0" smtClean="0"/>
                        <a:t> &amp; Rec (Sports for Life)</a:t>
                      </a:r>
                      <a:endParaRPr lang="en-US" sz="1400" dirty="0"/>
                    </a:p>
                  </a:txBody>
                  <a:tcPr/>
                </a:tc>
                <a:tc>
                  <a:txBody>
                    <a:bodyPr/>
                    <a:lstStyle/>
                    <a:p>
                      <a:r>
                        <a:rPr lang="en-CA" sz="1400" dirty="0" smtClean="0"/>
                        <a:t>Connie</a:t>
                      </a:r>
                      <a:r>
                        <a:rPr lang="en-CA" sz="1400" baseline="0" dirty="0" smtClean="0"/>
                        <a:t> to make contact(s)</a:t>
                      </a:r>
                      <a:endParaRPr lang="en-US" sz="1400" dirty="0"/>
                    </a:p>
                  </a:txBody>
                  <a:tcPr/>
                </a:tc>
                <a:tc>
                  <a:txBody>
                    <a:bodyPr/>
                    <a:lstStyle/>
                    <a:p>
                      <a:r>
                        <a:rPr lang="en-CA" sz="1400" dirty="0" smtClean="0"/>
                        <a:t>Meeting</a:t>
                      </a:r>
                      <a:r>
                        <a:rPr lang="en-CA" sz="1400" baseline="0" dirty="0" smtClean="0"/>
                        <a:t> space/time</a:t>
                      </a:r>
                      <a:endParaRPr lang="en-US" sz="1400" dirty="0"/>
                    </a:p>
                  </a:txBody>
                  <a:tcPr/>
                </a:tc>
                <a:tc>
                  <a:txBody>
                    <a:bodyPr/>
                    <a:lstStyle/>
                    <a:p>
                      <a:r>
                        <a:rPr lang="en-CA" sz="1400" dirty="0" smtClean="0"/>
                        <a:t>Go/No</a:t>
                      </a:r>
                      <a:r>
                        <a:rPr lang="en-CA" sz="1400" baseline="0" dirty="0" smtClean="0"/>
                        <a:t> go</a:t>
                      </a:r>
                      <a:endParaRPr lang="en-US" sz="1400" dirty="0"/>
                    </a:p>
                  </a:txBody>
                  <a:tcPr/>
                </a:tc>
                <a:tc>
                  <a:txBody>
                    <a:bodyPr/>
                    <a:lstStyle/>
                    <a:p>
                      <a:r>
                        <a:rPr lang="en-CA" sz="1400" dirty="0" smtClean="0"/>
                        <a:t>Sep</a:t>
                      </a:r>
                      <a:r>
                        <a:rPr lang="en-CA" sz="1400" baseline="0" dirty="0" smtClean="0"/>
                        <a:t> 2015;  Connie</a:t>
                      </a:r>
                      <a:endParaRPr lang="en-US" sz="1400" dirty="0"/>
                    </a:p>
                  </a:txBody>
                  <a:tcPr/>
                </a:tc>
              </a:tr>
              <a:tr h="421771">
                <a:tc>
                  <a:txBody>
                    <a:bodyPr/>
                    <a:lstStyle/>
                    <a:p>
                      <a:r>
                        <a:rPr lang="en-CA" sz="1400" dirty="0" smtClean="0"/>
                        <a:t>EDs &amp; Bookkeepers Meetings</a:t>
                      </a:r>
                      <a:endParaRPr lang="en-US" sz="1400" dirty="0"/>
                    </a:p>
                  </a:txBody>
                  <a:tcPr/>
                </a:tc>
                <a:tc>
                  <a:txBody>
                    <a:bodyPr/>
                    <a:lstStyle/>
                    <a:p>
                      <a:r>
                        <a:rPr lang="en-CA" sz="1400" dirty="0" smtClean="0"/>
                        <a:t>Pull together EDs &amp; bookkeepers to discuss accounts</a:t>
                      </a:r>
                      <a:endParaRPr lang="en-US" sz="1400" dirty="0"/>
                    </a:p>
                  </a:txBody>
                  <a:tcPr/>
                </a:tc>
                <a:tc>
                  <a:txBody>
                    <a:bodyPr/>
                    <a:lstStyle/>
                    <a:p>
                      <a:r>
                        <a:rPr lang="en-CA" sz="1400" dirty="0" smtClean="0"/>
                        <a:t>ID</a:t>
                      </a:r>
                      <a:r>
                        <a:rPr lang="en-CA" sz="1400" baseline="0" dirty="0" smtClean="0"/>
                        <a:t> common items &amp; unique reporting needs</a:t>
                      </a:r>
                      <a:endParaRPr lang="en-US" sz="1400" dirty="0"/>
                    </a:p>
                  </a:txBody>
                  <a:tcPr/>
                </a:tc>
                <a:tc>
                  <a:txBody>
                    <a:bodyPr/>
                    <a:lstStyle/>
                    <a:p>
                      <a:r>
                        <a:rPr lang="en-CA" sz="1400" dirty="0" smtClean="0"/>
                        <a:t>Protocol,</a:t>
                      </a:r>
                      <a:r>
                        <a:rPr lang="en-CA" sz="1400" baseline="0" dirty="0" smtClean="0"/>
                        <a:t> routing.  Grant-writing requirements understood. </a:t>
                      </a:r>
                      <a:r>
                        <a:rPr lang="en-CA" sz="1400" dirty="0" smtClean="0"/>
                        <a:t>Budget</a:t>
                      </a:r>
                      <a:r>
                        <a:rPr lang="en-CA" sz="1400" baseline="0" dirty="0" smtClean="0"/>
                        <a:t> prep &amp; reporting is easier.</a:t>
                      </a:r>
                      <a:endParaRPr lang="en-US" sz="1400" dirty="0"/>
                    </a:p>
                  </a:txBody>
                  <a:tcPr/>
                </a:tc>
                <a:tc>
                  <a:txBody>
                    <a:bodyPr/>
                    <a:lstStyle/>
                    <a:p>
                      <a:r>
                        <a:rPr lang="en-CA" sz="1400" dirty="0" smtClean="0"/>
                        <a:t>Sep 2015; Steph</a:t>
                      </a:r>
                      <a:endParaRPr lang="en-US" sz="1400" dirty="0"/>
                    </a:p>
                  </a:txBody>
                  <a:tcPr/>
                </a:tc>
              </a:tr>
            </a:tbl>
          </a:graphicData>
        </a:graphic>
      </p:graphicFrame>
    </p:spTree>
    <p:extLst>
      <p:ext uri="{BB962C8B-B14F-4D97-AF65-F5344CB8AC3E}">
        <p14:creationId xmlns:p14="http://schemas.microsoft.com/office/powerpoint/2010/main" val="379440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17500"/>
            <a:ext cx="7924800" cy="589905"/>
          </a:xfrm>
          <a:prstGeom prst="rect">
            <a:avLst/>
          </a:prstGeom>
          <a:noFill/>
        </p:spPr>
        <p:txBody>
          <a:bodyPr wrap="square" rtlCol="0">
            <a:normAutofit fontScale="92500" lnSpcReduction="20000"/>
          </a:bodyPr>
          <a:lstStyle/>
          <a:p>
            <a:r>
              <a:rPr lang="en-US" sz="4000" b="1" dirty="0" smtClean="0">
                <a:solidFill>
                  <a:schemeClr val="tx1">
                    <a:lumMod val="85000"/>
                    <a:lumOff val="15000"/>
                  </a:schemeClr>
                </a:solidFill>
                <a:latin typeface="+mj-lt"/>
              </a:rPr>
              <a:t>Today’s</a:t>
            </a:r>
            <a:r>
              <a:rPr lang="en-US" sz="4000" dirty="0" smtClean="0">
                <a:latin typeface="+mj-lt"/>
              </a:rPr>
              <a:t> </a:t>
            </a:r>
            <a:r>
              <a:rPr lang="en-US" sz="4000" dirty="0" smtClean="0">
                <a:solidFill>
                  <a:schemeClr val="tx1">
                    <a:lumMod val="50000"/>
                    <a:lumOff val="50000"/>
                  </a:schemeClr>
                </a:solidFill>
                <a:latin typeface="+mj-lt"/>
              </a:rPr>
              <a:t>Activities</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447341"/>
            <a:ext cx="5257800" cy="1323"/>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2" y="4273315"/>
            <a:ext cx="7973935" cy="333425"/>
          </a:xfrm>
          <a:prstGeom prst="rect">
            <a:avLst/>
          </a:prstGeom>
          <a:noFill/>
        </p:spPr>
        <p:txBody>
          <a:bodyPr wrap="none" rtlCol="0">
            <a:normAutofit fontScale="92500" lnSpcReduction="20000"/>
          </a:bodyPr>
          <a:lstStyle/>
          <a:p>
            <a:pPr algn="r"/>
            <a:r>
              <a:rPr lang="en-US" sz="2000" b="1" dirty="0" smtClean="0">
                <a:solidFill>
                  <a:schemeClr val="tx1">
                    <a:lumMod val="75000"/>
                    <a:lumOff val="25000"/>
                  </a:schemeClr>
                </a:solidFill>
              </a:rPr>
              <a:t>Ask questions as they form.</a:t>
            </a:r>
            <a:endParaRPr lang="en-US" sz="2000" b="1" dirty="0">
              <a:solidFill>
                <a:schemeClr val="tx1">
                  <a:lumMod val="75000"/>
                  <a:lumOff val="25000"/>
                </a:schemeClr>
              </a:solidFill>
            </a:endParaRPr>
          </a:p>
        </p:txBody>
      </p:sp>
      <p:sp>
        <p:nvSpPr>
          <p:cNvPr id="12" name="Rectangle 11"/>
          <p:cNvSpPr/>
          <p:nvPr/>
        </p:nvSpPr>
        <p:spPr>
          <a:xfrm>
            <a:off x="8686800" y="4403738"/>
            <a:ext cx="457200" cy="8056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297880"/>
            <a:ext cx="2057400" cy="2708434"/>
            <a:chOff x="762000" y="1557456"/>
            <a:chExt cx="2057400" cy="3250121"/>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3250121"/>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666898"/>
              <a:ext cx="1931160" cy="683264"/>
            </a:xfrm>
            <a:prstGeom prst="rect">
              <a:avLst/>
            </a:prstGeom>
            <a:noFill/>
          </p:spPr>
          <p:txBody>
            <a:bodyPr wrap="square" rtlCol="0">
              <a:normAutofit/>
            </a:bodyPr>
            <a:lstStyle/>
            <a:p>
              <a:pPr algn="ctr">
                <a:lnSpc>
                  <a:spcPct val="80000"/>
                </a:lnSpc>
              </a:pPr>
              <a:r>
                <a:rPr lang="en-US" sz="2400" b="1" dirty="0" smtClean="0">
                  <a:solidFill>
                    <a:schemeClr val="bg1"/>
                  </a:solidFill>
                  <a:effectLst>
                    <a:outerShdw blurRad="50800" dist="25400" dir="5400000" algn="t" rotWithShape="0">
                      <a:prstClr val="black">
                        <a:alpha val="15000"/>
                      </a:prstClr>
                    </a:outerShdw>
                  </a:effectLst>
                </a:rPr>
                <a:t>CICSC’s Story</a:t>
              </a:r>
              <a:endParaRPr lang="en-US" sz="2400" b="1" dirty="0">
                <a:solidFill>
                  <a:schemeClr val="bg1"/>
                </a:solidFill>
                <a:effectLst>
                  <a:outerShdw blurRad="50800" dist="25400" dir="5400000" algn="t" rotWithShape="0">
                    <a:prstClr val="black">
                      <a:alpha val="15000"/>
                    </a:prstClr>
                  </a:outerShdw>
                </a:effectLst>
              </a:endParaRPr>
            </a:p>
          </p:txBody>
        </p:sp>
        <p:sp>
          <p:nvSpPr>
            <p:cNvPr id="19" name="Oval 1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3" name="Group 22"/>
          <p:cNvGrpSpPr/>
          <p:nvPr/>
        </p:nvGrpSpPr>
        <p:grpSpPr>
          <a:xfrm>
            <a:off x="3543300" y="1326619"/>
            <a:ext cx="2057400" cy="2708434"/>
            <a:chOff x="3543300" y="1591943"/>
            <a:chExt cx="2057400" cy="3250121"/>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3250121"/>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667000"/>
              <a:ext cx="1931160" cy="838200"/>
            </a:xfrm>
            <a:prstGeom prst="rect">
              <a:avLst/>
            </a:prstGeom>
            <a:noFill/>
          </p:spPr>
          <p:txBody>
            <a:bodyPr wrap="square" rtlCol="0">
              <a:normAutofit fontScale="92500" lnSpcReduction="20000"/>
            </a:bodyPr>
            <a:lstStyle/>
            <a:p>
              <a:pPr algn="ctr">
                <a:lnSpc>
                  <a:spcPct val="80000"/>
                </a:lnSpc>
              </a:pPr>
              <a:r>
                <a:rPr lang="en-US" sz="2300" b="1" dirty="0" smtClean="0">
                  <a:solidFill>
                    <a:schemeClr val="bg1"/>
                  </a:solidFill>
                  <a:effectLst>
                    <a:outerShdw blurRad="50800" dist="25400" dir="5400000" algn="t" rotWithShape="0">
                      <a:prstClr val="black">
                        <a:alpha val="15000"/>
                      </a:prstClr>
                    </a:outerShdw>
                  </a:effectLst>
                </a:rPr>
                <a:t>Local Accounting Challenges</a:t>
              </a:r>
              <a:endParaRPr lang="en-US"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4" name="Group 23"/>
          <p:cNvGrpSpPr/>
          <p:nvPr/>
        </p:nvGrpSpPr>
        <p:grpSpPr>
          <a:xfrm>
            <a:off x="6324600" y="1322926"/>
            <a:ext cx="2057400" cy="2708434"/>
            <a:chOff x="6324600" y="1587511"/>
            <a:chExt cx="2057400" cy="3250121"/>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3250121"/>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11810" y="2674651"/>
              <a:ext cx="1931160" cy="665695"/>
            </a:xfrm>
            <a:prstGeom prst="rect">
              <a:avLst/>
            </a:prstGeom>
            <a:noFill/>
          </p:spPr>
          <p:txBody>
            <a:bodyPr wrap="square" rtlCol="0">
              <a:normAutofit fontScale="92500"/>
            </a:bodyPr>
            <a:lstStyle/>
            <a:p>
              <a:pPr algn="ctr">
                <a:lnSpc>
                  <a:spcPct val="80000"/>
                </a:lnSpc>
              </a:pPr>
              <a:r>
                <a:rPr lang="en-US" sz="2300" b="1" dirty="0" smtClean="0">
                  <a:solidFill>
                    <a:schemeClr val="bg1"/>
                  </a:solidFill>
                  <a:effectLst>
                    <a:outerShdw blurRad="50800" dist="25400" dir="5400000" algn="t" rotWithShape="0">
                      <a:prstClr val="black">
                        <a:alpha val="15000"/>
                      </a:prstClr>
                    </a:outerShdw>
                  </a:effectLst>
                </a:rPr>
                <a:t>Our Next Steps</a:t>
              </a:r>
              <a:endParaRPr lang="en-US" sz="2300" b="1" dirty="0">
                <a:solidFill>
                  <a:schemeClr val="bg1"/>
                </a:solidFill>
                <a:effectLst>
                  <a:outerShdw blurRad="50800" dist="25400" dir="5400000" algn="t" rotWithShape="0">
                    <a:prstClr val="black">
                      <a:alpha val="15000"/>
                    </a:prstClr>
                  </a:outerShdw>
                </a:effectLst>
              </a:endParaRPr>
            </a:p>
          </p:txBody>
        </p:sp>
        <p:sp>
          <p:nvSpPr>
            <p:cNvPr id="21" name="Oval 20"/>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3" name="TextBox 2"/>
          <p:cNvSpPr txBox="1"/>
          <p:nvPr/>
        </p:nvSpPr>
        <p:spPr>
          <a:xfrm>
            <a:off x="679247" y="4036652"/>
            <a:ext cx="184666" cy="369332"/>
          </a:xfrm>
          <a:prstGeom prst="rect">
            <a:avLst/>
          </a:prstGeom>
          <a:noFill/>
        </p:spPr>
        <p:txBody>
          <a:bodyPr wrap="none" rtlCol="0">
            <a:spAutoFit/>
          </a:bodyPr>
          <a:lstStyle/>
          <a:p>
            <a:endParaRPr lang="en-US" dirty="0"/>
          </a:p>
        </p:txBody>
      </p:sp>
    </p:spTree>
    <p:custDataLst>
      <p:tags r:id="rId1"/>
    </p:custDataLst>
    <p:extLst>
      <p:ext uri="{BB962C8B-B14F-4D97-AF65-F5344CB8AC3E}">
        <p14:creationId xmlns:p14="http://schemas.microsoft.com/office/powerpoint/2010/main" val="1690257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097017"/>
            <a:ext cx="4953000" cy="1180224"/>
          </a:xfrm>
        </p:spPr>
        <p:txBody>
          <a:bodyPr>
            <a:normAutofit/>
          </a:bodyPr>
          <a:lstStyle/>
          <a:p>
            <a:r>
              <a:rPr lang="en-US" dirty="0" smtClean="0"/>
              <a:t>Change adds up</a:t>
            </a:r>
          </a:p>
        </p:txBody>
      </p:sp>
      <p:sp>
        <p:nvSpPr>
          <p:cNvPr id="5" name="Title 4"/>
          <p:cNvSpPr>
            <a:spLocks noGrp="1"/>
          </p:cNvSpPr>
          <p:nvPr>
            <p:ph type="title"/>
          </p:nvPr>
        </p:nvSpPr>
        <p:spPr>
          <a:xfrm>
            <a:off x="228600" y="2540000"/>
            <a:ext cx="7239000" cy="1524000"/>
          </a:xfrm>
        </p:spPr>
        <p:txBody>
          <a:bodyPr>
            <a:normAutofit/>
          </a:bodyPr>
          <a:lstStyle/>
          <a:p>
            <a:pPr algn="l"/>
            <a:r>
              <a:rPr lang="en-US" sz="2400" b="0" dirty="0" smtClean="0">
                <a:solidFill>
                  <a:srgbClr val="7BCF27"/>
                </a:solidFill>
                <a:latin typeface="Calibri" pitchFamily="34" charset="0"/>
              </a:rPr>
              <a:t>Accounting for </a:t>
            </a:r>
            <a:br>
              <a:rPr lang="en-US" sz="2400" b="0" dirty="0" smtClean="0">
                <a:solidFill>
                  <a:srgbClr val="7BCF27"/>
                </a:solidFill>
                <a:latin typeface="Calibri" pitchFamily="34" charset="0"/>
              </a:rPr>
            </a:br>
            <a:r>
              <a:rPr lang="en-US" sz="4800" b="0" dirty="0" smtClean="0">
                <a:solidFill>
                  <a:prstClr val="white"/>
                </a:solidFill>
              </a:rPr>
              <a:t>Community Collaboration</a:t>
            </a:r>
            <a:endParaRPr lang="en-US" sz="4800" b="0" dirty="0"/>
          </a:p>
        </p:txBody>
      </p:sp>
      <p:pic>
        <p:nvPicPr>
          <p:cNvPr id="4" name="Picture 3" descr="gcrs logo 001.eps"/>
          <p:cNvPicPr>
            <a:picLocks noChangeAspect="1"/>
          </p:cNvPicPr>
          <p:nvPr/>
        </p:nvPicPr>
        <p:blipFill rotWithShape="1">
          <a:blip r:embed="rId3" cstate="screen">
            <a:extLst>
              <a:ext uri="{28A0092B-C50C-407E-A947-70E740481C1C}">
                <a14:useLocalDpi xmlns:a14="http://schemas.microsoft.com/office/drawing/2010/main"/>
              </a:ext>
            </a:extLst>
          </a:blip>
          <a:srcRect t="11888" b="-11888"/>
          <a:stretch/>
        </p:blipFill>
        <p:spPr>
          <a:xfrm>
            <a:off x="5334000" y="-952500"/>
            <a:ext cx="3650890" cy="2673821"/>
          </a:xfrm>
          <a:prstGeom prst="rect">
            <a:avLst/>
          </a:prstGeom>
        </p:spPr>
      </p:pic>
    </p:spTree>
    <p:extLst>
      <p:ext uri="{BB962C8B-B14F-4D97-AF65-F5344CB8AC3E}">
        <p14:creationId xmlns:p14="http://schemas.microsoft.com/office/powerpoint/2010/main" val="3584518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389864" y="3302000"/>
            <a:ext cx="4754136" cy="1947808"/>
          </a:xfrm>
          <a:prstGeom prst="rect">
            <a:avLst/>
          </a:prstGeom>
          <a:noFill/>
        </p:spPr>
        <p:txBody>
          <a:bodyPr wrap="square" rtlCol="0">
            <a:normAutofit/>
          </a:bodyPr>
          <a:lstStyle/>
          <a:p>
            <a:pPr>
              <a:lnSpc>
                <a:spcPct val="114000"/>
              </a:lnSpc>
            </a:pPr>
            <a:r>
              <a:rPr lang="en-US" dirty="0" smtClean="0">
                <a:solidFill>
                  <a:prstClr val="black">
                    <a:lumMod val="85000"/>
                    <a:lumOff val="15000"/>
                  </a:prstClr>
                </a:solidFill>
              </a:rPr>
              <a:t>What other “wheels” are out there?</a:t>
            </a:r>
          </a:p>
          <a:p>
            <a:pPr marL="285750" indent="-285750">
              <a:lnSpc>
                <a:spcPct val="114000"/>
              </a:lnSpc>
              <a:buFontTx/>
              <a:buChar char="-"/>
            </a:pPr>
            <a:r>
              <a:rPr lang="en-US" dirty="0" smtClean="0">
                <a:solidFill>
                  <a:prstClr val="black">
                    <a:lumMod val="85000"/>
                    <a:lumOff val="15000"/>
                  </a:prstClr>
                </a:solidFill>
              </a:rPr>
              <a:t>Revelstoke Social Development Coordinator</a:t>
            </a:r>
          </a:p>
          <a:p>
            <a:pPr marL="285750" indent="-285750">
              <a:lnSpc>
                <a:spcPct val="114000"/>
              </a:lnSpc>
              <a:buFontTx/>
              <a:buChar char="-"/>
            </a:pPr>
            <a:r>
              <a:rPr lang="en-US" dirty="0" smtClean="0">
                <a:solidFill>
                  <a:prstClr val="black">
                    <a:lumMod val="85000"/>
                    <a:lumOff val="15000"/>
                  </a:prstClr>
                </a:solidFill>
              </a:rPr>
              <a:t>Jasper Community Team</a:t>
            </a:r>
          </a:p>
          <a:p>
            <a:pPr marL="285750" indent="-285750">
              <a:lnSpc>
                <a:spcPct val="114000"/>
              </a:lnSpc>
              <a:buFontTx/>
              <a:buChar char="-"/>
            </a:pPr>
            <a:r>
              <a:rPr lang="en-US" dirty="0" smtClean="0">
                <a:solidFill>
                  <a:prstClr val="black">
                    <a:lumMod val="85000"/>
                    <a:lumOff val="15000"/>
                  </a:prstClr>
                </a:solidFill>
              </a:rPr>
              <a:t>Castlegar Social Development</a:t>
            </a:r>
          </a:p>
          <a:p>
            <a:pPr marL="285750" indent="-285750">
              <a:lnSpc>
                <a:spcPct val="114000"/>
              </a:lnSpc>
              <a:buFontTx/>
              <a:buChar char="-"/>
            </a:pPr>
            <a:r>
              <a:rPr lang="en-US" dirty="0" smtClean="0">
                <a:solidFill>
                  <a:prstClr val="black">
                    <a:lumMod val="85000"/>
                    <a:lumOff val="15000"/>
                  </a:prstClr>
                </a:solidFill>
              </a:rPr>
              <a:t>Constellation Model</a:t>
            </a:r>
          </a:p>
          <a:p>
            <a:pPr>
              <a:lnSpc>
                <a:spcPct val="114000"/>
              </a:lnSpc>
            </a:pPr>
            <a:endParaRPr lang="en-US" dirty="0">
              <a:solidFill>
                <a:prstClr val="black">
                  <a:lumMod val="85000"/>
                  <a:lumOff val="15000"/>
                </a:prstClr>
              </a:solidFill>
            </a:endParaRPr>
          </a:p>
        </p:txBody>
      </p:sp>
      <p:sp>
        <p:nvSpPr>
          <p:cNvPr id="11" name="TextBox 10"/>
          <p:cNvSpPr txBox="1"/>
          <p:nvPr/>
        </p:nvSpPr>
        <p:spPr>
          <a:xfrm>
            <a:off x="4373880" y="1016000"/>
            <a:ext cx="3962400" cy="2062103"/>
          </a:xfrm>
          <a:prstGeom prst="rect">
            <a:avLst/>
          </a:prstGeom>
          <a:noFill/>
        </p:spPr>
        <p:txBody>
          <a:bodyPr wrap="square" rtlCol="0">
            <a:normAutofit/>
          </a:bodyPr>
          <a:lstStyle/>
          <a:p>
            <a:pPr>
              <a:lnSpc>
                <a:spcPct val="114000"/>
              </a:lnSpc>
            </a:pPr>
            <a:r>
              <a:rPr lang="en-US" sz="2000" dirty="0" smtClean="0">
                <a:solidFill>
                  <a:prstClr val="black">
                    <a:lumMod val="85000"/>
                    <a:lumOff val="15000"/>
                  </a:prstClr>
                </a:solidFill>
              </a:rPr>
              <a:t>What are we trying to do?</a:t>
            </a:r>
          </a:p>
          <a:p>
            <a:pPr>
              <a:lnSpc>
                <a:spcPct val="114000"/>
              </a:lnSpc>
            </a:pPr>
            <a:r>
              <a:rPr lang="en-US" sz="2000" dirty="0" smtClean="0">
                <a:solidFill>
                  <a:prstClr val="black">
                    <a:lumMod val="85000"/>
                    <a:lumOff val="15000"/>
                  </a:prstClr>
                </a:solidFill>
              </a:rPr>
              <a:t>Improve…</a:t>
            </a:r>
          </a:p>
          <a:p>
            <a:pPr marL="342900" indent="-342900">
              <a:lnSpc>
                <a:spcPct val="114000"/>
              </a:lnSpc>
              <a:buFontTx/>
              <a:buChar char="-"/>
            </a:pPr>
            <a:r>
              <a:rPr lang="en-US" sz="2000" dirty="0">
                <a:solidFill>
                  <a:prstClr val="black">
                    <a:lumMod val="85000"/>
                    <a:lumOff val="15000"/>
                  </a:prstClr>
                </a:solidFill>
              </a:rPr>
              <a:t>D</a:t>
            </a:r>
            <a:r>
              <a:rPr lang="en-US" sz="2000" dirty="0" smtClean="0">
                <a:solidFill>
                  <a:prstClr val="black">
                    <a:lumMod val="85000"/>
                    <a:lumOff val="15000"/>
                  </a:prstClr>
                </a:solidFill>
              </a:rPr>
              <a:t>ecision-making</a:t>
            </a:r>
          </a:p>
          <a:p>
            <a:pPr marL="285750" indent="-285750">
              <a:lnSpc>
                <a:spcPct val="114000"/>
              </a:lnSpc>
              <a:buFontTx/>
              <a:buChar char="-"/>
            </a:pPr>
            <a:r>
              <a:rPr lang="en-US" sz="2000" dirty="0" smtClean="0">
                <a:solidFill>
                  <a:prstClr val="black">
                    <a:lumMod val="85000"/>
                    <a:lumOff val="15000"/>
                  </a:prstClr>
                </a:solidFill>
              </a:rPr>
              <a:t>Resource allocation</a:t>
            </a:r>
          </a:p>
          <a:p>
            <a:pPr marL="285750" indent="-285750">
              <a:lnSpc>
                <a:spcPct val="114000"/>
              </a:lnSpc>
              <a:buFontTx/>
              <a:buChar char="-"/>
            </a:pPr>
            <a:r>
              <a:rPr lang="en-US" sz="2000" dirty="0" smtClean="0">
                <a:solidFill>
                  <a:prstClr val="black">
                    <a:lumMod val="85000"/>
                    <a:lumOff val="15000"/>
                  </a:prstClr>
                </a:solidFill>
              </a:rPr>
              <a:t>Community Development</a:t>
            </a:r>
            <a:endParaRPr lang="en-US" dirty="0">
              <a:solidFill>
                <a:prstClr val="black"/>
              </a:solidFill>
            </a:endParaRPr>
          </a:p>
        </p:txBody>
      </p:sp>
      <p:sp>
        <p:nvSpPr>
          <p:cNvPr id="9" name="Title 8"/>
          <p:cNvSpPr>
            <a:spLocks noGrp="1"/>
          </p:cNvSpPr>
          <p:nvPr>
            <p:ph type="title"/>
          </p:nvPr>
        </p:nvSpPr>
        <p:spPr/>
        <p:txBody>
          <a:bodyPr/>
          <a:lstStyle/>
          <a:p>
            <a:pPr lvl="0">
              <a:spcBef>
                <a:spcPts val="0"/>
              </a:spcBef>
            </a:pPr>
            <a:r>
              <a:rPr lang="en-US" sz="2800" b="1" smtClean="0">
                <a:solidFill>
                  <a:prstClr val="black">
                    <a:lumMod val="85000"/>
                    <a:lumOff val="15000"/>
                  </a:prstClr>
                </a:solidFill>
                <a:latin typeface="+mn-lt"/>
                <a:ea typeface="+mn-ea"/>
                <a:cs typeface="+mn-cs"/>
              </a:rPr>
              <a:t>Opportunity to Combine Initiatives</a:t>
            </a:r>
            <a:endParaRPr lang="en-US" dirty="0">
              <a:latin typeface="+mn-lt"/>
            </a:endParaRPr>
          </a:p>
        </p:txBody>
      </p:sp>
      <p:pic>
        <p:nvPicPr>
          <p:cNvPr id="2" name="Picture 1"/>
          <p:cNvPicPr>
            <a:picLocks/>
          </p:cNvPicPr>
          <p:nvPr/>
        </p:nvPicPr>
        <p:blipFill>
          <a:blip r:embed="rId3" cstate="email">
            <a:extLst>
              <a:ext uri="{28A0092B-C50C-407E-A947-70E740481C1C}">
                <a14:useLocalDpi xmlns:a14="http://schemas.microsoft.com/office/drawing/2010/main" val="0"/>
              </a:ext>
            </a:extLst>
          </a:blip>
          <a:stretch>
            <a:fillRect/>
          </a:stretch>
        </p:blipFill>
        <p:spPr>
          <a:xfrm>
            <a:off x="762000" y="1127411"/>
            <a:ext cx="3049004" cy="1798986"/>
          </a:xfrm>
          <a:prstGeom prst="rect">
            <a:avLst/>
          </a:prstGeom>
          <a:effectLst>
            <a:outerShdw blurRad="38100" sx="101000" sy="101000" algn="ctr" rotWithShape="0">
              <a:prstClr val="black">
                <a:alpha val="20000"/>
              </a:prstClr>
            </a:outerShdw>
          </a:effectLst>
        </p:spPr>
      </p:pic>
      <p:pic>
        <p:nvPicPr>
          <p:cNvPr id="6" name="Picture 5"/>
          <p:cNvPicPr>
            <a:picLocks/>
          </p:cNvPicPr>
          <p:nvPr/>
        </p:nvPicPr>
        <p:blipFill>
          <a:blip r:embed="rId4" cstate="email">
            <a:extLst>
              <a:ext uri="{28A0092B-C50C-407E-A947-70E740481C1C}">
                <a14:useLocalDpi xmlns:a14="http://schemas.microsoft.com/office/drawing/2010/main" val="0"/>
              </a:ext>
            </a:extLst>
          </a:blip>
          <a:stretch>
            <a:fillRect/>
          </a:stretch>
        </p:blipFill>
        <p:spPr>
          <a:xfrm>
            <a:off x="762000" y="3162300"/>
            <a:ext cx="3048000" cy="1981200"/>
          </a:xfrm>
          <a:prstGeom prst="rect">
            <a:avLst/>
          </a:prstGeom>
          <a:effectLst>
            <a:outerShdw blurRad="38100" sx="101000" sy="101000" algn="ctr" rotWithShape="0">
              <a:prstClr val="black">
                <a:alpha val="20000"/>
              </a:prstClr>
            </a:outerShdw>
          </a:effectLst>
        </p:spPr>
      </p:pic>
    </p:spTree>
    <p:extLst>
      <p:ext uri="{BB962C8B-B14F-4D97-AF65-F5344CB8AC3E}">
        <p14:creationId xmlns:p14="http://schemas.microsoft.com/office/powerpoint/2010/main" val="22746173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lvl="0">
              <a:spcBef>
                <a:spcPts val="0"/>
              </a:spcBef>
            </a:pPr>
            <a:r>
              <a:rPr lang="en-US" sz="2200" b="1" dirty="0" smtClean="0">
                <a:solidFill>
                  <a:prstClr val="black">
                    <a:lumMod val="85000"/>
                    <a:lumOff val="15000"/>
                  </a:prstClr>
                </a:solidFill>
                <a:latin typeface="+mn-lt"/>
                <a:ea typeface="+mn-ea"/>
                <a:cs typeface="+mn-cs"/>
              </a:rPr>
              <a:t>Prototyping on the Two Curves Theory: Community Team &amp; GAI</a:t>
            </a:r>
            <a:endParaRPr lang="en-US" sz="2200" dirty="0">
              <a:latin typeface="+mn-lt"/>
            </a:endParaRPr>
          </a:p>
        </p:txBody>
      </p:sp>
      <p:sp>
        <p:nvSpPr>
          <p:cNvPr id="20" name="Freeform 19"/>
          <p:cNvSpPr/>
          <p:nvPr/>
        </p:nvSpPr>
        <p:spPr>
          <a:xfrm>
            <a:off x="533400" y="1104900"/>
            <a:ext cx="5335942" cy="2777903"/>
          </a:xfrm>
          <a:custGeom>
            <a:avLst/>
            <a:gdLst>
              <a:gd name="connsiteX0" fmla="*/ 2657928 w 2657928"/>
              <a:gd name="connsiteY0" fmla="*/ 1293601 h 1493173"/>
              <a:gd name="connsiteX1" fmla="*/ 2231571 w 2657928"/>
              <a:gd name="connsiteY1" fmla="*/ 567887 h 1493173"/>
              <a:gd name="connsiteX2" fmla="*/ 1787071 w 2657928"/>
              <a:gd name="connsiteY2" fmla="*/ 150601 h 1493173"/>
              <a:gd name="connsiteX3" fmla="*/ 1324428 w 2657928"/>
              <a:gd name="connsiteY3" fmla="*/ 5459 h 1493173"/>
              <a:gd name="connsiteX4" fmla="*/ 716642 w 2657928"/>
              <a:gd name="connsiteY4" fmla="*/ 313887 h 1493173"/>
              <a:gd name="connsiteX5" fmla="*/ 308428 w 2657928"/>
              <a:gd name="connsiteY5" fmla="*/ 885387 h 1493173"/>
              <a:gd name="connsiteX6" fmla="*/ 0 w 2657928"/>
              <a:gd name="connsiteY6" fmla="*/ 1493173 h 1493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7928" h="1493173">
                <a:moveTo>
                  <a:pt x="2657928" y="1293601"/>
                </a:moveTo>
                <a:cubicBezTo>
                  <a:pt x="2517321" y="1025994"/>
                  <a:pt x="2376714" y="758387"/>
                  <a:pt x="2231571" y="567887"/>
                </a:cubicBezTo>
                <a:cubicBezTo>
                  <a:pt x="2086428" y="377387"/>
                  <a:pt x="1938262" y="244339"/>
                  <a:pt x="1787071" y="150601"/>
                </a:cubicBezTo>
                <a:cubicBezTo>
                  <a:pt x="1635880" y="56863"/>
                  <a:pt x="1502833" y="-21755"/>
                  <a:pt x="1324428" y="5459"/>
                </a:cubicBezTo>
                <a:cubicBezTo>
                  <a:pt x="1146023" y="32673"/>
                  <a:pt x="885975" y="167232"/>
                  <a:pt x="716642" y="313887"/>
                </a:cubicBezTo>
                <a:cubicBezTo>
                  <a:pt x="547309" y="460542"/>
                  <a:pt x="427868" y="688839"/>
                  <a:pt x="308428" y="885387"/>
                </a:cubicBezTo>
                <a:cubicBezTo>
                  <a:pt x="188988" y="1081935"/>
                  <a:pt x="0" y="1493173"/>
                  <a:pt x="0" y="1493173"/>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Freeform 20"/>
          <p:cNvSpPr/>
          <p:nvPr/>
        </p:nvSpPr>
        <p:spPr>
          <a:xfrm rot="10641202">
            <a:off x="2728291" y="2213197"/>
            <a:ext cx="5335942" cy="2777903"/>
          </a:xfrm>
          <a:custGeom>
            <a:avLst/>
            <a:gdLst>
              <a:gd name="connsiteX0" fmla="*/ 2657928 w 2657928"/>
              <a:gd name="connsiteY0" fmla="*/ 1293601 h 1493173"/>
              <a:gd name="connsiteX1" fmla="*/ 2231571 w 2657928"/>
              <a:gd name="connsiteY1" fmla="*/ 567887 h 1493173"/>
              <a:gd name="connsiteX2" fmla="*/ 1787071 w 2657928"/>
              <a:gd name="connsiteY2" fmla="*/ 150601 h 1493173"/>
              <a:gd name="connsiteX3" fmla="*/ 1324428 w 2657928"/>
              <a:gd name="connsiteY3" fmla="*/ 5459 h 1493173"/>
              <a:gd name="connsiteX4" fmla="*/ 716642 w 2657928"/>
              <a:gd name="connsiteY4" fmla="*/ 313887 h 1493173"/>
              <a:gd name="connsiteX5" fmla="*/ 308428 w 2657928"/>
              <a:gd name="connsiteY5" fmla="*/ 885387 h 1493173"/>
              <a:gd name="connsiteX6" fmla="*/ 0 w 2657928"/>
              <a:gd name="connsiteY6" fmla="*/ 1493173 h 1493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7928" h="1493173">
                <a:moveTo>
                  <a:pt x="2657928" y="1293601"/>
                </a:moveTo>
                <a:cubicBezTo>
                  <a:pt x="2517321" y="1025994"/>
                  <a:pt x="2376714" y="758387"/>
                  <a:pt x="2231571" y="567887"/>
                </a:cubicBezTo>
                <a:cubicBezTo>
                  <a:pt x="2086428" y="377387"/>
                  <a:pt x="1938262" y="244339"/>
                  <a:pt x="1787071" y="150601"/>
                </a:cubicBezTo>
                <a:cubicBezTo>
                  <a:pt x="1635880" y="56863"/>
                  <a:pt x="1502833" y="-21755"/>
                  <a:pt x="1324428" y="5459"/>
                </a:cubicBezTo>
                <a:cubicBezTo>
                  <a:pt x="1146023" y="32673"/>
                  <a:pt x="885975" y="167232"/>
                  <a:pt x="716642" y="313887"/>
                </a:cubicBezTo>
                <a:cubicBezTo>
                  <a:pt x="547309" y="460542"/>
                  <a:pt x="427868" y="688839"/>
                  <a:pt x="308428" y="885387"/>
                </a:cubicBezTo>
                <a:cubicBezTo>
                  <a:pt x="188988" y="1081935"/>
                  <a:pt x="0" y="1493173"/>
                  <a:pt x="0" y="1493173"/>
                </a:cubicBez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TextBox 26"/>
          <p:cNvSpPr txBox="1"/>
          <p:nvPr/>
        </p:nvSpPr>
        <p:spPr>
          <a:xfrm>
            <a:off x="3962400" y="719435"/>
            <a:ext cx="2514600" cy="384721"/>
          </a:xfrm>
          <a:prstGeom prst="rect">
            <a:avLst/>
          </a:prstGeom>
          <a:noFill/>
        </p:spPr>
        <p:txBody>
          <a:bodyPr wrap="square" rtlCol="0">
            <a:spAutoFit/>
          </a:bodyPr>
          <a:lstStyle/>
          <a:p>
            <a:r>
              <a:rPr lang="en-US" sz="1100" dirty="0" smtClean="0"/>
              <a:t>Notice of end of Tripartite Agreement </a:t>
            </a:r>
            <a:r>
              <a:rPr lang="en-US" sz="800" dirty="0" smtClean="0"/>
              <a:t>(June 4, 2012)</a:t>
            </a:r>
            <a:endParaRPr lang="en-US" sz="800" dirty="0"/>
          </a:p>
        </p:txBody>
      </p:sp>
      <p:sp>
        <p:nvSpPr>
          <p:cNvPr id="28" name="TextBox 27"/>
          <p:cNvSpPr txBox="1"/>
          <p:nvPr/>
        </p:nvSpPr>
        <p:spPr>
          <a:xfrm>
            <a:off x="5257800" y="1943100"/>
            <a:ext cx="1371600" cy="830997"/>
          </a:xfrm>
          <a:prstGeom prst="rect">
            <a:avLst/>
          </a:prstGeom>
          <a:noFill/>
        </p:spPr>
        <p:txBody>
          <a:bodyPr wrap="square" rtlCol="0">
            <a:spAutoFit/>
          </a:bodyPr>
          <a:lstStyle/>
          <a:p>
            <a:r>
              <a:rPr lang="en-US" sz="1200" dirty="0" smtClean="0"/>
              <a:t>End of GAI Tripartite Agreement</a:t>
            </a:r>
          </a:p>
          <a:p>
            <a:r>
              <a:rPr lang="en-US" sz="1200" dirty="0"/>
              <a:t> </a:t>
            </a:r>
            <a:r>
              <a:rPr lang="en-US" sz="1200" dirty="0" smtClean="0"/>
              <a:t>  </a:t>
            </a:r>
            <a:r>
              <a:rPr lang="en-US" sz="800" dirty="0" smtClean="0"/>
              <a:t>(Dec 31, 2013)</a:t>
            </a:r>
          </a:p>
        </p:txBody>
      </p:sp>
      <p:sp>
        <p:nvSpPr>
          <p:cNvPr id="29" name="TextBox 28"/>
          <p:cNvSpPr txBox="1"/>
          <p:nvPr/>
        </p:nvSpPr>
        <p:spPr>
          <a:xfrm>
            <a:off x="1524000" y="2483703"/>
            <a:ext cx="1219200" cy="830997"/>
          </a:xfrm>
          <a:prstGeom prst="rect">
            <a:avLst/>
          </a:prstGeom>
          <a:noFill/>
        </p:spPr>
        <p:txBody>
          <a:bodyPr wrap="square" rtlCol="0">
            <a:spAutoFit/>
          </a:bodyPr>
          <a:lstStyle/>
          <a:p>
            <a:r>
              <a:rPr lang="en-US" sz="1200" dirty="0" smtClean="0"/>
              <a:t>ID Lack of Non Profit Alignment, Support </a:t>
            </a:r>
            <a:r>
              <a:rPr lang="en-US" sz="800" dirty="0" smtClean="0"/>
              <a:t>(Nov 2010)</a:t>
            </a:r>
            <a:endParaRPr lang="en-US" sz="800" dirty="0"/>
          </a:p>
        </p:txBody>
      </p:sp>
      <p:sp>
        <p:nvSpPr>
          <p:cNvPr id="30" name="TextBox 29"/>
          <p:cNvSpPr txBox="1"/>
          <p:nvPr/>
        </p:nvSpPr>
        <p:spPr>
          <a:xfrm>
            <a:off x="4724400" y="1562100"/>
            <a:ext cx="1600200" cy="276999"/>
          </a:xfrm>
          <a:prstGeom prst="rect">
            <a:avLst/>
          </a:prstGeom>
          <a:noFill/>
        </p:spPr>
        <p:txBody>
          <a:bodyPr wrap="square" rtlCol="0">
            <a:spAutoFit/>
          </a:bodyPr>
          <a:lstStyle/>
          <a:p>
            <a:r>
              <a:rPr lang="en-US" sz="1200" dirty="0" smtClean="0"/>
              <a:t>EDSV Committee</a:t>
            </a:r>
          </a:p>
        </p:txBody>
      </p:sp>
      <p:sp>
        <p:nvSpPr>
          <p:cNvPr id="31" name="TextBox 30"/>
          <p:cNvSpPr txBox="1"/>
          <p:nvPr/>
        </p:nvSpPr>
        <p:spPr>
          <a:xfrm>
            <a:off x="3505200" y="4610100"/>
            <a:ext cx="1066800" cy="461665"/>
          </a:xfrm>
          <a:prstGeom prst="rect">
            <a:avLst/>
          </a:prstGeom>
          <a:noFill/>
        </p:spPr>
        <p:txBody>
          <a:bodyPr wrap="square" rtlCol="0">
            <a:spAutoFit/>
          </a:bodyPr>
          <a:lstStyle/>
          <a:p>
            <a:r>
              <a:rPr lang="en-US" sz="1200" dirty="0" smtClean="0"/>
              <a:t>Community Coordination</a:t>
            </a:r>
            <a:endParaRPr lang="en-US" sz="1200" dirty="0"/>
          </a:p>
        </p:txBody>
      </p:sp>
      <p:sp>
        <p:nvSpPr>
          <p:cNvPr id="32" name="TextBox 31"/>
          <p:cNvSpPr txBox="1"/>
          <p:nvPr/>
        </p:nvSpPr>
        <p:spPr>
          <a:xfrm>
            <a:off x="6172200" y="4838700"/>
            <a:ext cx="1524000" cy="461665"/>
          </a:xfrm>
          <a:prstGeom prst="rect">
            <a:avLst/>
          </a:prstGeom>
          <a:noFill/>
        </p:spPr>
        <p:txBody>
          <a:bodyPr wrap="square" rtlCol="0">
            <a:spAutoFit/>
          </a:bodyPr>
          <a:lstStyle/>
          <a:p>
            <a:r>
              <a:rPr lang="en-US" sz="1200" dirty="0" smtClean="0"/>
              <a:t>SFU CED Course in Golden </a:t>
            </a:r>
            <a:r>
              <a:rPr lang="en-US" sz="800" dirty="0" smtClean="0"/>
              <a:t>(Jun 2013, Dec 2014)</a:t>
            </a:r>
            <a:endParaRPr lang="en-US" sz="800" dirty="0"/>
          </a:p>
        </p:txBody>
      </p:sp>
      <p:sp>
        <p:nvSpPr>
          <p:cNvPr id="33" name="TextBox 32"/>
          <p:cNvSpPr txBox="1"/>
          <p:nvPr/>
        </p:nvSpPr>
        <p:spPr>
          <a:xfrm>
            <a:off x="7010400" y="4305300"/>
            <a:ext cx="1143000" cy="461665"/>
          </a:xfrm>
          <a:prstGeom prst="rect">
            <a:avLst/>
          </a:prstGeom>
          <a:noFill/>
        </p:spPr>
        <p:txBody>
          <a:bodyPr wrap="square" rtlCol="0">
            <a:spAutoFit/>
          </a:bodyPr>
          <a:lstStyle/>
          <a:p>
            <a:r>
              <a:rPr lang="en-US" sz="1200" dirty="0" smtClean="0"/>
              <a:t>Community Collaboration</a:t>
            </a:r>
            <a:endParaRPr lang="en-US" sz="1200" dirty="0"/>
          </a:p>
        </p:txBody>
      </p:sp>
      <p:sp>
        <p:nvSpPr>
          <p:cNvPr id="34" name="TextBox 33"/>
          <p:cNvSpPr txBox="1"/>
          <p:nvPr/>
        </p:nvSpPr>
        <p:spPr>
          <a:xfrm>
            <a:off x="7239000" y="3767435"/>
            <a:ext cx="1371600" cy="461665"/>
          </a:xfrm>
          <a:prstGeom prst="rect">
            <a:avLst/>
          </a:prstGeom>
          <a:noFill/>
        </p:spPr>
        <p:txBody>
          <a:bodyPr wrap="square" rtlCol="0">
            <a:spAutoFit/>
          </a:bodyPr>
          <a:lstStyle/>
          <a:p>
            <a:r>
              <a:rPr lang="en-US" sz="1200" dirty="0" smtClean="0"/>
              <a:t>Community Team Models</a:t>
            </a:r>
            <a:endParaRPr lang="en-US" sz="1200" dirty="0"/>
          </a:p>
        </p:txBody>
      </p:sp>
      <p:sp>
        <p:nvSpPr>
          <p:cNvPr id="35" name="TextBox 34"/>
          <p:cNvSpPr txBox="1"/>
          <p:nvPr/>
        </p:nvSpPr>
        <p:spPr>
          <a:xfrm>
            <a:off x="7924800" y="876300"/>
            <a:ext cx="1219200" cy="830997"/>
          </a:xfrm>
          <a:prstGeom prst="rect">
            <a:avLst/>
          </a:prstGeom>
          <a:noFill/>
        </p:spPr>
        <p:txBody>
          <a:bodyPr wrap="square" rtlCol="0">
            <a:spAutoFit/>
          </a:bodyPr>
          <a:lstStyle/>
          <a:p>
            <a:r>
              <a:rPr lang="en-US" sz="1200" dirty="0" smtClean="0">
                <a:solidFill>
                  <a:srgbClr val="FF6600"/>
                </a:solidFill>
              </a:rPr>
              <a:t>CBT CIP/AAP, </a:t>
            </a:r>
            <a:r>
              <a:rPr lang="en-US" sz="1200" i="1" dirty="0" smtClean="0">
                <a:solidFill>
                  <a:srgbClr val="FF6600"/>
                </a:solidFill>
              </a:rPr>
              <a:t>Community-Directed Funds, </a:t>
            </a:r>
            <a:r>
              <a:rPr lang="en-US" sz="1200" dirty="0" smtClean="0">
                <a:solidFill>
                  <a:srgbClr val="FF6600"/>
                </a:solidFill>
              </a:rPr>
              <a:t>etc.</a:t>
            </a:r>
            <a:endParaRPr lang="en-US" sz="1200" dirty="0">
              <a:solidFill>
                <a:srgbClr val="FF6600"/>
              </a:solidFill>
            </a:endParaRPr>
          </a:p>
        </p:txBody>
      </p:sp>
      <p:sp>
        <p:nvSpPr>
          <p:cNvPr id="36" name="TextBox 35"/>
          <p:cNvSpPr txBox="1"/>
          <p:nvPr/>
        </p:nvSpPr>
        <p:spPr>
          <a:xfrm>
            <a:off x="4343400" y="1257300"/>
            <a:ext cx="1524000" cy="276999"/>
          </a:xfrm>
          <a:prstGeom prst="rect">
            <a:avLst/>
          </a:prstGeom>
          <a:noFill/>
        </p:spPr>
        <p:txBody>
          <a:bodyPr wrap="square" rtlCol="0">
            <a:spAutoFit/>
          </a:bodyPr>
          <a:lstStyle/>
          <a:p>
            <a:r>
              <a:rPr lang="en-US" sz="1200" dirty="0" smtClean="0"/>
              <a:t>GAI Staff Departures</a:t>
            </a:r>
          </a:p>
        </p:txBody>
      </p:sp>
      <p:sp>
        <p:nvSpPr>
          <p:cNvPr id="37" name="TextBox 36"/>
          <p:cNvSpPr txBox="1"/>
          <p:nvPr/>
        </p:nvSpPr>
        <p:spPr>
          <a:xfrm>
            <a:off x="16164" y="2247900"/>
            <a:ext cx="1143000" cy="646331"/>
          </a:xfrm>
          <a:prstGeom prst="rect">
            <a:avLst/>
          </a:prstGeom>
          <a:noFill/>
        </p:spPr>
        <p:txBody>
          <a:bodyPr wrap="square" rtlCol="0">
            <a:spAutoFit/>
          </a:bodyPr>
          <a:lstStyle/>
          <a:p>
            <a:r>
              <a:rPr lang="en-US" sz="1200" dirty="0" smtClean="0"/>
              <a:t>GAI Community Profiles</a:t>
            </a:r>
            <a:endParaRPr lang="en-US" sz="1200" dirty="0"/>
          </a:p>
        </p:txBody>
      </p:sp>
      <p:sp>
        <p:nvSpPr>
          <p:cNvPr id="38" name="TextBox 37"/>
          <p:cNvSpPr txBox="1"/>
          <p:nvPr/>
        </p:nvSpPr>
        <p:spPr>
          <a:xfrm>
            <a:off x="2743200" y="2400300"/>
            <a:ext cx="1219200" cy="276999"/>
          </a:xfrm>
          <a:prstGeom prst="rect">
            <a:avLst/>
          </a:prstGeom>
          <a:noFill/>
        </p:spPr>
        <p:txBody>
          <a:bodyPr wrap="square" rtlCol="0">
            <a:spAutoFit/>
          </a:bodyPr>
          <a:lstStyle/>
          <a:p>
            <a:r>
              <a:rPr lang="en-US" sz="1200" dirty="0" smtClean="0"/>
              <a:t>Vital Signs </a:t>
            </a:r>
            <a:r>
              <a:rPr lang="en-US" sz="800" dirty="0" smtClean="0"/>
              <a:t>2011</a:t>
            </a:r>
            <a:endParaRPr lang="en-US" sz="800" dirty="0"/>
          </a:p>
        </p:txBody>
      </p:sp>
      <p:sp>
        <p:nvSpPr>
          <p:cNvPr id="39" name="TextBox 38"/>
          <p:cNvSpPr txBox="1"/>
          <p:nvPr/>
        </p:nvSpPr>
        <p:spPr>
          <a:xfrm>
            <a:off x="7467600" y="3390900"/>
            <a:ext cx="1143000" cy="276999"/>
          </a:xfrm>
          <a:prstGeom prst="rect">
            <a:avLst/>
          </a:prstGeom>
          <a:noFill/>
        </p:spPr>
        <p:txBody>
          <a:bodyPr wrap="square" rtlCol="0">
            <a:spAutoFit/>
          </a:bodyPr>
          <a:lstStyle/>
          <a:p>
            <a:r>
              <a:rPr lang="en-US" sz="1200" dirty="0" smtClean="0"/>
              <a:t>LIG </a:t>
            </a:r>
            <a:r>
              <a:rPr lang="en-US" sz="800" dirty="0" smtClean="0"/>
              <a:t>(Nov 1, 2014)</a:t>
            </a:r>
            <a:endParaRPr lang="en-US" sz="800" dirty="0"/>
          </a:p>
        </p:txBody>
      </p:sp>
      <p:sp>
        <p:nvSpPr>
          <p:cNvPr id="22" name="Right Brace 21"/>
          <p:cNvSpPr/>
          <p:nvPr/>
        </p:nvSpPr>
        <p:spPr>
          <a:xfrm>
            <a:off x="6096000" y="1104900"/>
            <a:ext cx="720436" cy="1795780"/>
          </a:xfrm>
          <a:prstGeom prst="rightBrace">
            <a:avLst/>
          </a:prstGeom>
          <a:ln>
            <a:solidFill>
              <a:schemeClr val="accent1"/>
            </a:solidFill>
          </a:ln>
        </p:spPr>
        <p:style>
          <a:lnRef idx="2">
            <a:schemeClr val="accent1"/>
          </a:lnRef>
          <a:fillRef idx="0">
            <a:schemeClr val="accent1"/>
          </a:fillRef>
          <a:effectRef idx="1">
            <a:schemeClr val="accent1"/>
          </a:effectRef>
          <a:fontRef idx="minor">
            <a:schemeClr val="tx1"/>
          </a:fontRef>
        </p:style>
        <p:txBody>
          <a:bodyPr/>
          <a:lstStyle/>
          <a:p>
            <a:endParaRPr lang="en-US">
              <a:solidFill>
                <a:srgbClr val="008000"/>
              </a:solidFill>
            </a:endParaRPr>
          </a:p>
        </p:txBody>
      </p:sp>
      <p:sp>
        <p:nvSpPr>
          <p:cNvPr id="4" name="TextBox 3"/>
          <p:cNvSpPr txBox="1"/>
          <p:nvPr/>
        </p:nvSpPr>
        <p:spPr>
          <a:xfrm>
            <a:off x="6858000" y="1537037"/>
            <a:ext cx="914400" cy="1015663"/>
          </a:xfrm>
          <a:prstGeom prst="rect">
            <a:avLst/>
          </a:prstGeom>
          <a:noFill/>
        </p:spPr>
        <p:txBody>
          <a:bodyPr wrap="square" rtlCol="0">
            <a:spAutoFit/>
          </a:bodyPr>
          <a:lstStyle/>
          <a:p>
            <a:r>
              <a:rPr lang="en-US" sz="1200" dirty="0" smtClean="0">
                <a:solidFill>
                  <a:srgbClr val="008000"/>
                </a:solidFill>
              </a:rPr>
              <a:t>GAI Assets, Building, Funding Model, Awareness</a:t>
            </a:r>
          </a:p>
        </p:txBody>
      </p:sp>
      <p:cxnSp>
        <p:nvCxnSpPr>
          <p:cNvPr id="24" name="Straight Connector 23"/>
          <p:cNvCxnSpPr/>
          <p:nvPr/>
        </p:nvCxnSpPr>
        <p:spPr>
          <a:xfrm flipV="1">
            <a:off x="5562600" y="2857500"/>
            <a:ext cx="2057400" cy="152400"/>
          </a:xfrm>
          <a:prstGeom prst="line">
            <a:avLst/>
          </a:prstGeom>
          <a:ln>
            <a:solidFill>
              <a:srgbClr val="008000"/>
            </a:solidFill>
            <a:tailEnd type="triangle" w="lg"/>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3581400" y="1104900"/>
            <a:ext cx="2514600"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7772400" y="3086100"/>
            <a:ext cx="1371600" cy="276999"/>
          </a:xfrm>
          <a:prstGeom prst="rect">
            <a:avLst/>
          </a:prstGeom>
          <a:noFill/>
        </p:spPr>
        <p:txBody>
          <a:bodyPr wrap="square" rtlCol="0">
            <a:spAutoFit/>
          </a:bodyPr>
          <a:lstStyle/>
          <a:p>
            <a:r>
              <a:rPr lang="en-US" sz="1200" dirty="0" smtClean="0"/>
              <a:t>Community Team</a:t>
            </a:r>
            <a:endParaRPr lang="en-US" sz="1200" dirty="0"/>
          </a:p>
        </p:txBody>
      </p:sp>
      <p:sp>
        <p:nvSpPr>
          <p:cNvPr id="17" name="TextBox 16"/>
          <p:cNvSpPr txBox="1"/>
          <p:nvPr/>
        </p:nvSpPr>
        <p:spPr>
          <a:xfrm>
            <a:off x="7848600" y="1638300"/>
            <a:ext cx="1143000" cy="400110"/>
          </a:xfrm>
          <a:prstGeom prst="rect">
            <a:avLst/>
          </a:prstGeom>
          <a:noFill/>
        </p:spPr>
        <p:txBody>
          <a:bodyPr wrap="square" rtlCol="0">
            <a:spAutoFit/>
          </a:bodyPr>
          <a:lstStyle/>
          <a:p>
            <a:r>
              <a:rPr lang="en-US" sz="2000" i="1" dirty="0" smtClean="0"/>
              <a:t>New GAI</a:t>
            </a:r>
            <a:endParaRPr lang="en-US" sz="2000" i="1" dirty="0"/>
          </a:p>
        </p:txBody>
      </p:sp>
      <p:sp>
        <p:nvSpPr>
          <p:cNvPr id="42" name="TextBox 41"/>
          <p:cNvSpPr txBox="1"/>
          <p:nvPr/>
        </p:nvSpPr>
        <p:spPr>
          <a:xfrm>
            <a:off x="6019800" y="3467100"/>
            <a:ext cx="1219200" cy="276999"/>
          </a:xfrm>
          <a:prstGeom prst="rect">
            <a:avLst/>
          </a:prstGeom>
          <a:noFill/>
        </p:spPr>
        <p:txBody>
          <a:bodyPr wrap="square" rtlCol="0">
            <a:spAutoFit/>
          </a:bodyPr>
          <a:lstStyle/>
          <a:p>
            <a:r>
              <a:rPr lang="en-US" sz="1200" dirty="0" smtClean="0"/>
              <a:t>Vital Signs </a:t>
            </a:r>
            <a:r>
              <a:rPr lang="en-US" sz="800" dirty="0" smtClean="0"/>
              <a:t>2014</a:t>
            </a:r>
            <a:endParaRPr lang="en-US" sz="800" dirty="0"/>
          </a:p>
        </p:txBody>
      </p:sp>
      <p:graphicFrame>
        <p:nvGraphicFramePr>
          <p:cNvPr id="43" name="Content Placeholder 3"/>
          <p:cNvGraphicFramePr>
            <a:graphicFrameLocks/>
          </p:cNvGraphicFramePr>
          <p:nvPr>
            <p:extLst>
              <p:ext uri="{D42A27DB-BD31-4B8C-83A1-F6EECF244321}">
                <p14:modId xmlns:p14="http://schemas.microsoft.com/office/powerpoint/2010/main" val="1969066600"/>
              </p:ext>
            </p:extLst>
          </p:nvPr>
        </p:nvGraphicFramePr>
        <p:xfrm>
          <a:off x="7497618" y="2324100"/>
          <a:ext cx="1798782" cy="736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609600" y="3695700"/>
            <a:ext cx="3048000" cy="1477328"/>
          </a:xfrm>
          <a:prstGeom prst="rect">
            <a:avLst/>
          </a:prstGeom>
          <a:noFill/>
        </p:spPr>
        <p:txBody>
          <a:bodyPr wrap="square" rtlCol="0">
            <a:spAutoFit/>
          </a:bodyPr>
          <a:lstStyle/>
          <a:p>
            <a:r>
              <a:rPr lang="en-US" u="sng" dirty="0" smtClean="0">
                <a:solidFill>
                  <a:srgbClr val="FF0000"/>
                </a:solidFill>
              </a:rPr>
              <a:t>The Challenge:</a:t>
            </a:r>
          </a:p>
          <a:p>
            <a:pPr marL="285750" indent="-285750">
              <a:buFont typeface="Arial"/>
              <a:buChar char="•"/>
            </a:pPr>
            <a:r>
              <a:rPr lang="en-US" dirty="0" smtClean="0">
                <a:solidFill>
                  <a:srgbClr val="FF0000"/>
                </a:solidFill>
              </a:rPr>
              <a:t>Sustainable Resources for coordination of initiatives</a:t>
            </a:r>
          </a:p>
          <a:p>
            <a:pPr marL="285750" indent="-285750">
              <a:buFont typeface="Arial"/>
              <a:buChar char="•"/>
            </a:pPr>
            <a:r>
              <a:rPr lang="en-US" dirty="0" smtClean="0">
                <a:solidFill>
                  <a:srgbClr val="FF0000"/>
                </a:solidFill>
              </a:rPr>
              <a:t>GAI framework has them</a:t>
            </a:r>
          </a:p>
          <a:p>
            <a:pPr marL="285750" indent="-285750">
              <a:buFont typeface="Arial"/>
              <a:buChar char="•"/>
            </a:pPr>
            <a:endParaRPr lang="en-US" dirty="0"/>
          </a:p>
        </p:txBody>
      </p:sp>
      <p:sp>
        <p:nvSpPr>
          <p:cNvPr id="3" name="TextBox 2"/>
          <p:cNvSpPr txBox="1"/>
          <p:nvPr/>
        </p:nvSpPr>
        <p:spPr>
          <a:xfrm>
            <a:off x="4648201" y="5062835"/>
            <a:ext cx="1295400" cy="584776"/>
          </a:xfrm>
          <a:prstGeom prst="rect">
            <a:avLst/>
          </a:prstGeom>
          <a:noFill/>
        </p:spPr>
        <p:txBody>
          <a:bodyPr wrap="square" rtlCol="0">
            <a:spAutoFit/>
          </a:bodyPr>
          <a:lstStyle/>
          <a:p>
            <a:r>
              <a:rPr lang="en-US" sz="1200" dirty="0" smtClean="0"/>
              <a:t>Age Friendly Community Plan </a:t>
            </a:r>
            <a:r>
              <a:rPr lang="en-US" sz="800" dirty="0" smtClean="0"/>
              <a:t>(Jul 2014)</a:t>
            </a:r>
            <a:endParaRPr lang="en-US" sz="800" dirty="0"/>
          </a:p>
        </p:txBody>
      </p:sp>
      <p:sp>
        <p:nvSpPr>
          <p:cNvPr id="11" name="TextBox 10"/>
          <p:cNvSpPr txBox="1"/>
          <p:nvPr/>
        </p:nvSpPr>
        <p:spPr>
          <a:xfrm rot="18681448">
            <a:off x="1154536" y="1829794"/>
            <a:ext cx="736224" cy="276999"/>
          </a:xfrm>
          <a:prstGeom prst="rect">
            <a:avLst/>
          </a:prstGeom>
          <a:noFill/>
        </p:spPr>
        <p:txBody>
          <a:bodyPr wrap="none" rtlCol="0">
            <a:spAutoFit/>
          </a:bodyPr>
          <a:lstStyle/>
          <a:p>
            <a:r>
              <a:rPr lang="en-US" sz="1200" i="1" dirty="0" smtClean="0">
                <a:solidFill>
                  <a:srgbClr val="FF0000"/>
                </a:solidFill>
              </a:rPr>
              <a:t>Steward</a:t>
            </a:r>
            <a:endParaRPr lang="en-US" sz="1200" i="1" dirty="0">
              <a:solidFill>
                <a:srgbClr val="FF0000"/>
              </a:solidFill>
            </a:endParaRPr>
          </a:p>
        </p:txBody>
      </p:sp>
      <p:sp>
        <p:nvSpPr>
          <p:cNvPr id="44" name="TextBox 43"/>
          <p:cNvSpPr txBox="1"/>
          <p:nvPr/>
        </p:nvSpPr>
        <p:spPr>
          <a:xfrm rot="2774867">
            <a:off x="4426622" y="1928007"/>
            <a:ext cx="707295" cy="276999"/>
          </a:xfrm>
          <a:prstGeom prst="rect">
            <a:avLst/>
          </a:prstGeom>
          <a:noFill/>
        </p:spPr>
        <p:txBody>
          <a:bodyPr wrap="none" rtlCol="0">
            <a:spAutoFit/>
          </a:bodyPr>
          <a:lstStyle/>
          <a:p>
            <a:r>
              <a:rPr lang="en-US" sz="1200" i="1" dirty="0" smtClean="0">
                <a:solidFill>
                  <a:srgbClr val="FF0000"/>
                </a:solidFill>
              </a:rPr>
              <a:t>Hospice</a:t>
            </a:r>
            <a:endParaRPr lang="en-US" sz="1200" i="1" dirty="0">
              <a:solidFill>
                <a:srgbClr val="FF0000"/>
              </a:solidFill>
            </a:endParaRPr>
          </a:p>
        </p:txBody>
      </p:sp>
      <p:sp>
        <p:nvSpPr>
          <p:cNvPr id="45" name="TextBox 44"/>
          <p:cNvSpPr txBox="1"/>
          <p:nvPr/>
        </p:nvSpPr>
        <p:spPr>
          <a:xfrm rot="3659742">
            <a:off x="5163432" y="3016806"/>
            <a:ext cx="771240" cy="276999"/>
          </a:xfrm>
          <a:prstGeom prst="rect">
            <a:avLst/>
          </a:prstGeom>
          <a:noFill/>
        </p:spPr>
        <p:txBody>
          <a:bodyPr wrap="none" rtlCol="0">
            <a:spAutoFit/>
          </a:bodyPr>
          <a:lstStyle/>
          <a:p>
            <a:r>
              <a:rPr lang="en-US" sz="1200" i="1" dirty="0" smtClean="0">
                <a:solidFill>
                  <a:srgbClr val="FF0000"/>
                </a:solidFill>
              </a:rPr>
              <a:t>Compost</a:t>
            </a:r>
            <a:endParaRPr lang="en-US" sz="1200" i="1" dirty="0">
              <a:solidFill>
                <a:srgbClr val="FF0000"/>
              </a:solidFill>
            </a:endParaRPr>
          </a:p>
        </p:txBody>
      </p:sp>
      <p:sp>
        <p:nvSpPr>
          <p:cNvPr id="46" name="TextBox 45"/>
          <p:cNvSpPr txBox="1"/>
          <p:nvPr/>
        </p:nvSpPr>
        <p:spPr>
          <a:xfrm rot="21248058">
            <a:off x="6313775" y="2898222"/>
            <a:ext cx="845629" cy="276999"/>
          </a:xfrm>
          <a:prstGeom prst="rect">
            <a:avLst/>
          </a:prstGeom>
          <a:noFill/>
        </p:spPr>
        <p:txBody>
          <a:bodyPr wrap="none" rtlCol="0">
            <a:spAutoFit/>
          </a:bodyPr>
          <a:lstStyle/>
          <a:p>
            <a:r>
              <a:rPr lang="en-US" sz="1200" i="1" dirty="0" smtClean="0">
                <a:solidFill>
                  <a:srgbClr val="008000"/>
                </a:solidFill>
              </a:rPr>
              <a:t>Transition</a:t>
            </a:r>
            <a:endParaRPr lang="en-US" sz="1200" i="1" dirty="0">
              <a:solidFill>
                <a:srgbClr val="008000"/>
              </a:solidFill>
            </a:endParaRPr>
          </a:p>
        </p:txBody>
      </p:sp>
      <p:sp>
        <p:nvSpPr>
          <p:cNvPr id="12" name="TextBox 11"/>
          <p:cNvSpPr txBox="1"/>
          <p:nvPr/>
        </p:nvSpPr>
        <p:spPr>
          <a:xfrm rot="2917636">
            <a:off x="3305816" y="3724060"/>
            <a:ext cx="816399" cy="276999"/>
          </a:xfrm>
          <a:prstGeom prst="rect">
            <a:avLst/>
          </a:prstGeom>
          <a:noFill/>
        </p:spPr>
        <p:txBody>
          <a:bodyPr wrap="none" rtlCol="0">
            <a:spAutoFit/>
          </a:bodyPr>
          <a:lstStyle/>
          <a:p>
            <a:r>
              <a:rPr lang="en-US" sz="1200" i="1" dirty="0" smtClean="0">
                <a:solidFill>
                  <a:srgbClr val="008000"/>
                </a:solidFill>
              </a:rPr>
              <a:t>Networks</a:t>
            </a:r>
            <a:endParaRPr lang="en-US" sz="1200" i="1" dirty="0">
              <a:solidFill>
                <a:srgbClr val="008000"/>
              </a:solidFill>
            </a:endParaRPr>
          </a:p>
        </p:txBody>
      </p:sp>
      <p:sp>
        <p:nvSpPr>
          <p:cNvPr id="47" name="TextBox 46"/>
          <p:cNvSpPr txBox="1"/>
          <p:nvPr/>
        </p:nvSpPr>
        <p:spPr>
          <a:xfrm rot="19472493">
            <a:off x="5374029" y="4112525"/>
            <a:ext cx="2051020" cy="276999"/>
          </a:xfrm>
          <a:prstGeom prst="rect">
            <a:avLst/>
          </a:prstGeom>
          <a:noFill/>
        </p:spPr>
        <p:txBody>
          <a:bodyPr wrap="square" rtlCol="0">
            <a:spAutoFit/>
          </a:bodyPr>
          <a:lstStyle/>
          <a:p>
            <a:r>
              <a:rPr lang="en-US" sz="1200" i="1" dirty="0" smtClean="0">
                <a:solidFill>
                  <a:srgbClr val="008000"/>
                </a:solidFill>
              </a:rPr>
              <a:t>Communities of Practice</a:t>
            </a:r>
            <a:endParaRPr lang="en-US" sz="1200" i="1" dirty="0">
              <a:solidFill>
                <a:srgbClr val="008000"/>
              </a:solidFill>
            </a:endParaRPr>
          </a:p>
        </p:txBody>
      </p:sp>
      <p:sp>
        <p:nvSpPr>
          <p:cNvPr id="48" name="TextBox 47"/>
          <p:cNvSpPr txBox="1"/>
          <p:nvPr/>
        </p:nvSpPr>
        <p:spPr>
          <a:xfrm>
            <a:off x="1143000" y="800100"/>
            <a:ext cx="1981200" cy="646331"/>
          </a:xfrm>
          <a:prstGeom prst="rect">
            <a:avLst/>
          </a:prstGeom>
          <a:noFill/>
        </p:spPr>
        <p:txBody>
          <a:bodyPr wrap="square" rtlCol="0">
            <a:spAutoFit/>
          </a:bodyPr>
          <a:lstStyle/>
          <a:p>
            <a:r>
              <a:rPr lang="en-US" sz="1200" dirty="0" smtClean="0"/>
              <a:t>GAI HomeSeekers/Migration &amp; Investment Marketing Strategy </a:t>
            </a:r>
            <a:r>
              <a:rPr lang="en-US" sz="800" dirty="0" smtClean="0"/>
              <a:t>2011 </a:t>
            </a:r>
            <a:endParaRPr lang="en-US" sz="800" dirty="0"/>
          </a:p>
        </p:txBody>
      </p:sp>
    </p:spTree>
    <p:extLst>
      <p:ext uri="{BB962C8B-B14F-4D97-AF65-F5344CB8AC3E}">
        <p14:creationId xmlns:p14="http://schemas.microsoft.com/office/powerpoint/2010/main" val="3704422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lvl="0">
              <a:spcBef>
                <a:spcPts val="0"/>
              </a:spcBef>
            </a:pPr>
            <a:r>
              <a:rPr lang="en-US" sz="2200" b="1" dirty="0" smtClean="0">
                <a:solidFill>
                  <a:prstClr val="black">
                    <a:lumMod val="85000"/>
                    <a:lumOff val="15000"/>
                  </a:prstClr>
                </a:solidFill>
                <a:latin typeface="+mn-lt"/>
                <a:ea typeface="+mn-ea"/>
                <a:cs typeface="+mn-cs"/>
              </a:rPr>
              <a:t>Prototyping on the Two Curves Theory: Systems in a Community</a:t>
            </a:r>
            <a:endParaRPr lang="en-US" sz="2200" dirty="0">
              <a:latin typeface="+mn-lt"/>
            </a:endParaRPr>
          </a:p>
        </p:txBody>
      </p:sp>
      <p:sp>
        <p:nvSpPr>
          <p:cNvPr id="20" name="Freeform 19"/>
          <p:cNvSpPr/>
          <p:nvPr/>
        </p:nvSpPr>
        <p:spPr>
          <a:xfrm>
            <a:off x="512289" y="3112729"/>
            <a:ext cx="2514600" cy="1199196"/>
          </a:xfrm>
          <a:custGeom>
            <a:avLst/>
            <a:gdLst>
              <a:gd name="connsiteX0" fmla="*/ 2657928 w 2657928"/>
              <a:gd name="connsiteY0" fmla="*/ 1293601 h 1493173"/>
              <a:gd name="connsiteX1" fmla="*/ 2231571 w 2657928"/>
              <a:gd name="connsiteY1" fmla="*/ 567887 h 1493173"/>
              <a:gd name="connsiteX2" fmla="*/ 1787071 w 2657928"/>
              <a:gd name="connsiteY2" fmla="*/ 150601 h 1493173"/>
              <a:gd name="connsiteX3" fmla="*/ 1324428 w 2657928"/>
              <a:gd name="connsiteY3" fmla="*/ 5459 h 1493173"/>
              <a:gd name="connsiteX4" fmla="*/ 716642 w 2657928"/>
              <a:gd name="connsiteY4" fmla="*/ 313887 h 1493173"/>
              <a:gd name="connsiteX5" fmla="*/ 308428 w 2657928"/>
              <a:gd name="connsiteY5" fmla="*/ 885387 h 1493173"/>
              <a:gd name="connsiteX6" fmla="*/ 0 w 2657928"/>
              <a:gd name="connsiteY6" fmla="*/ 1493173 h 1493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7928" h="1493173">
                <a:moveTo>
                  <a:pt x="2657928" y="1293601"/>
                </a:moveTo>
                <a:cubicBezTo>
                  <a:pt x="2517321" y="1025994"/>
                  <a:pt x="2376714" y="758387"/>
                  <a:pt x="2231571" y="567887"/>
                </a:cubicBezTo>
                <a:cubicBezTo>
                  <a:pt x="2086428" y="377387"/>
                  <a:pt x="1938262" y="244339"/>
                  <a:pt x="1787071" y="150601"/>
                </a:cubicBezTo>
                <a:cubicBezTo>
                  <a:pt x="1635880" y="56863"/>
                  <a:pt x="1502833" y="-21755"/>
                  <a:pt x="1324428" y="5459"/>
                </a:cubicBezTo>
                <a:cubicBezTo>
                  <a:pt x="1146023" y="32673"/>
                  <a:pt x="885975" y="167232"/>
                  <a:pt x="716642" y="313887"/>
                </a:cubicBezTo>
                <a:cubicBezTo>
                  <a:pt x="547309" y="460542"/>
                  <a:pt x="427868" y="688839"/>
                  <a:pt x="308428" y="885387"/>
                </a:cubicBezTo>
                <a:cubicBezTo>
                  <a:pt x="188988" y="1081935"/>
                  <a:pt x="0" y="1493173"/>
                  <a:pt x="0" y="1493173"/>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Freeform 20"/>
          <p:cNvSpPr/>
          <p:nvPr/>
        </p:nvSpPr>
        <p:spPr>
          <a:xfrm rot="10641202">
            <a:off x="1702745" y="3676918"/>
            <a:ext cx="2514600" cy="1199196"/>
          </a:xfrm>
          <a:custGeom>
            <a:avLst/>
            <a:gdLst>
              <a:gd name="connsiteX0" fmla="*/ 2657928 w 2657928"/>
              <a:gd name="connsiteY0" fmla="*/ 1293601 h 1493173"/>
              <a:gd name="connsiteX1" fmla="*/ 2231571 w 2657928"/>
              <a:gd name="connsiteY1" fmla="*/ 567887 h 1493173"/>
              <a:gd name="connsiteX2" fmla="*/ 1787071 w 2657928"/>
              <a:gd name="connsiteY2" fmla="*/ 150601 h 1493173"/>
              <a:gd name="connsiteX3" fmla="*/ 1324428 w 2657928"/>
              <a:gd name="connsiteY3" fmla="*/ 5459 h 1493173"/>
              <a:gd name="connsiteX4" fmla="*/ 716642 w 2657928"/>
              <a:gd name="connsiteY4" fmla="*/ 313887 h 1493173"/>
              <a:gd name="connsiteX5" fmla="*/ 308428 w 2657928"/>
              <a:gd name="connsiteY5" fmla="*/ 885387 h 1493173"/>
              <a:gd name="connsiteX6" fmla="*/ 0 w 2657928"/>
              <a:gd name="connsiteY6" fmla="*/ 1493173 h 1493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7928" h="1493173">
                <a:moveTo>
                  <a:pt x="2657928" y="1293601"/>
                </a:moveTo>
                <a:cubicBezTo>
                  <a:pt x="2517321" y="1025994"/>
                  <a:pt x="2376714" y="758387"/>
                  <a:pt x="2231571" y="567887"/>
                </a:cubicBezTo>
                <a:cubicBezTo>
                  <a:pt x="2086428" y="377387"/>
                  <a:pt x="1938262" y="244339"/>
                  <a:pt x="1787071" y="150601"/>
                </a:cubicBezTo>
                <a:cubicBezTo>
                  <a:pt x="1635880" y="56863"/>
                  <a:pt x="1502833" y="-21755"/>
                  <a:pt x="1324428" y="5459"/>
                </a:cubicBezTo>
                <a:cubicBezTo>
                  <a:pt x="1146023" y="32673"/>
                  <a:pt x="885975" y="167232"/>
                  <a:pt x="716642" y="313887"/>
                </a:cubicBezTo>
                <a:cubicBezTo>
                  <a:pt x="547309" y="460542"/>
                  <a:pt x="427868" y="688839"/>
                  <a:pt x="308428" y="885387"/>
                </a:cubicBezTo>
                <a:cubicBezTo>
                  <a:pt x="188988" y="1081935"/>
                  <a:pt x="0" y="1493173"/>
                  <a:pt x="0" y="1493173"/>
                </a:cubicBez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Right Brace 21"/>
          <p:cNvSpPr/>
          <p:nvPr/>
        </p:nvSpPr>
        <p:spPr>
          <a:xfrm>
            <a:off x="3048000" y="3086100"/>
            <a:ext cx="457200" cy="1066800"/>
          </a:xfrm>
          <a:prstGeom prst="rightBrace">
            <a:avLst>
              <a:gd name="adj1" fmla="val 13974"/>
              <a:gd name="adj2" fmla="val 22540"/>
            </a:avLst>
          </a:prstGeom>
          <a:ln>
            <a:solidFill>
              <a:schemeClr val="accent1"/>
            </a:solidFill>
          </a:ln>
        </p:spPr>
        <p:style>
          <a:lnRef idx="2">
            <a:schemeClr val="accent1"/>
          </a:lnRef>
          <a:fillRef idx="0">
            <a:schemeClr val="accent1"/>
          </a:fillRef>
          <a:effectRef idx="1">
            <a:schemeClr val="accent1"/>
          </a:effectRef>
          <a:fontRef idx="minor">
            <a:schemeClr val="tx1"/>
          </a:fontRef>
        </p:style>
        <p:txBody>
          <a:bodyPr/>
          <a:lstStyle/>
          <a:p>
            <a:endParaRPr lang="en-US">
              <a:solidFill>
                <a:srgbClr val="008000"/>
              </a:solidFill>
            </a:endParaRPr>
          </a:p>
        </p:txBody>
      </p:sp>
      <p:sp>
        <p:nvSpPr>
          <p:cNvPr id="4" name="TextBox 3"/>
          <p:cNvSpPr txBox="1"/>
          <p:nvPr/>
        </p:nvSpPr>
        <p:spPr>
          <a:xfrm>
            <a:off x="3505200" y="3162300"/>
            <a:ext cx="914400" cy="276999"/>
          </a:xfrm>
          <a:prstGeom prst="rect">
            <a:avLst/>
          </a:prstGeom>
          <a:noFill/>
        </p:spPr>
        <p:txBody>
          <a:bodyPr wrap="square" rtlCol="0">
            <a:spAutoFit/>
          </a:bodyPr>
          <a:lstStyle/>
          <a:p>
            <a:r>
              <a:rPr lang="en-US" sz="1200" dirty="0" smtClean="0">
                <a:solidFill>
                  <a:srgbClr val="3366FF"/>
                </a:solidFill>
              </a:rPr>
              <a:t>Harvest</a:t>
            </a:r>
          </a:p>
        </p:txBody>
      </p:sp>
      <p:cxnSp>
        <p:nvCxnSpPr>
          <p:cNvPr id="24" name="Straight Connector 23"/>
          <p:cNvCxnSpPr>
            <a:endCxn id="21" idx="6"/>
          </p:cNvCxnSpPr>
          <p:nvPr/>
        </p:nvCxnSpPr>
        <p:spPr>
          <a:xfrm flipV="1">
            <a:off x="2819400" y="3619500"/>
            <a:ext cx="1368917" cy="152400"/>
          </a:xfrm>
          <a:prstGeom prst="line">
            <a:avLst/>
          </a:prstGeom>
          <a:ln>
            <a:solidFill>
              <a:srgbClr val="008000"/>
            </a:solidFill>
            <a:tailEnd type="triangle" w="lg"/>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1905000" y="3086100"/>
            <a:ext cx="1143000"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rot="18681448">
            <a:off x="512477" y="3315420"/>
            <a:ext cx="736224" cy="276999"/>
          </a:xfrm>
          <a:prstGeom prst="rect">
            <a:avLst/>
          </a:prstGeom>
          <a:noFill/>
        </p:spPr>
        <p:txBody>
          <a:bodyPr wrap="none" rtlCol="0">
            <a:spAutoFit/>
          </a:bodyPr>
          <a:lstStyle/>
          <a:p>
            <a:r>
              <a:rPr lang="en-US" sz="1200" i="1" dirty="0" smtClean="0">
                <a:solidFill>
                  <a:srgbClr val="FF0000"/>
                </a:solidFill>
              </a:rPr>
              <a:t>Steward</a:t>
            </a:r>
            <a:endParaRPr lang="en-US" sz="1200" i="1" dirty="0">
              <a:solidFill>
                <a:srgbClr val="FF0000"/>
              </a:solidFill>
            </a:endParaRPr>
          </a:p>
        </p:txBody>
      </p:sp>
      <p:sp>
        <p:nvSpPr>
          <p:cNvPr id="44" name="TextBox 43"/>
          <p:cNvSpPr txBox="1"/>
          <p:nvPr/>
        </p:nvSpPr>
        <p:spPr>
          <a:xfrm rot="2464069">
            <a:off x="2031938" y="3360550"/>
            <a:ext cx="707295" cy="276999"/>
          </a:xfrm>
          <a:prstGeom prst="rect">
            <a:avLst/>
          </a:prstGeom>
          <a:noFill/>
        </p:spPr>
        <p:txBody>
          <a:bodyPr wrap="none" rtlCol="0">
            <a:spAutoFit/>
          </a:bodyPr>
          <a:lstStyle/>
          <a:p>
            <a:r>
              <a:rPr lang="en-US" sz="1200" i="1" dirty="0" smtClean="0">
                <a:solidFill>
                  <a:srgbClr val="FF0000"/>
                </a:solidFill>
              </a:rPr>
              <a:t>Hospice</a:t>
            </a:r>
            <a:endParaRPr lang="en-US" sz="1200" i="1" dirty="0">
              <a:solidFill>
                <a:srgbClr val="FF0000"/>
              </a:solidFill>
            </a:endParaRPr>
          </a:p>
        </p:txBody>
      </p:sp>
      <p:sp>
        <p:nvSpPr>
          <p:cNvPr id="45" name="TextBox 44"/>
          <p:cNvSpPr txBox="1"/>
          <p:nvPr/>
        </p:nvSpPr>
        <p:spPr>
          <a:xfrm rot="3533407">
            <a:off x="2430473" y="3885413"/>
            <a:ext cx="771240" cy="276999"/>
          </a:xfrm>
          <a:prstGeom prst="rect">
            <a:avLst/>
          </a:prstGeom>
          <a:noFill/>
        </p:spPr>
        <p:txBody>
          <a:bodyPr wrap="none" rtlCol="0">
            <a:spAutoFit/>
          </a:bodyPr>
          <a:lstStyle/>
          <a:p>
            <a:r>
              <a:rPr lang="en-US" sz="1200" i="1" dirty="0" smtClean="0">
                <a:solidFill>
                  <a:srgbClr val="FF0000"/>
                </a:solidFill>
              </a:rPr>
              <a:t>Compost</a:t>
            </a:r>
            <a:endParaRPr lang="en-US" sz="1200" i="1" dirty="0">
              <a:solidFill>
                <a:srgbClr val="FF0000"/>
              </a:solidFill>
            </a:endParaRPr>
          </a:p>
        </p:txBody>
      </p:sp>
      <p:sp>
        <p:nvSpPr>
          <p:cNvPr id="46" name="TextBox 45"/>
          <p:cNvSpPr txBox="1"/>
          <p:nvPr/>
        </p:nvSpPr>
        <p:spPr>
          <a:xfrm rot="21248058">
            <a:off x="7295830" y="2976186"/>
            <a:ext cx="845629" cy="276999"/>
          </a:xfrm>
          <a:prstGeom prst="rect">
            <a:avLst/>
          </a:prstGeom>
          <a:noFill/>
        </p:spPr>
        <p:txBody>
          <a:bodyPr wrap="none" rtlCol="0">
            <a:spAutoFit/>
          </a:bodyPr>
          <a:lstStyle/>
          <a:p>
            <a:r>
              <a:rPr lang="en-US" sz="1200" i="1" dirty="0" smtClean="0">
                <a:solidFill>
                  <a:srgbClr val="008000"/>
                </a:solidFill>
              </a:rPr>
              <a:t>Transition</a:t>
            </a:r>
            <a:endParaRPr lang="en-US" sz="1200" i="1" dirty="0">
              <a:solidFill>
                <a:srgbClr val="008000"/>
              </a:solidFill>
            </a:endParaRPr>
          </a:p>
        </p:txBody>
      </p:sp>
      <p:sp>
        <p:nvSpPr>
          <p:cNvPr id="12" name="TextBox 11"/>
          <p:cNvSpPr txBox="1"/>
          <p:nvPr/>
        </p:nvSpPr>
        <p:spPr>
          <a:xfrm rot="2917636">
            <a:off x="1427865" y="4183666"/>
            <a:ext cx="816399" cy="276999"/>
          </a:xfrm>
          <a:prstGeom prst="rect">
            <a:avLst/>
          </a:prstGeom>
          <a:noFill/>
        </p:spPr>
        <p:txBody>
          <a:bodyPr wrap="none" rtlCol="0">
            <a:spAutoFit/>
          </a:bodyPr>
          <a:lstStyle/>
          <a:p>
            <a:r>
              <a:rPr lang="en-US" sz="1200" i="1" dirty="0" smtClean="0">
                <a:solidFill>
                  <a:srgbClr val="008000"/>
                </a:solidFill>
              </a:rPr>
              <a:t>Networks</a:t>
            </a:r>
            <a:endParaRPr lang="en-US" sz="1200" i="1" dirty="0">
              <a:solidFill>
                <a:srgbClr val="008000"/>
              </a:solidFill>
            </a:endParaRPr>
          </a:p>
        </p:txBody>
      </p:sp>
      <p:sp>
        <p:nvSpPr>
          <p:cNvPr id="47" name="TextBox 46"/>
          <p:cNvSpPr txBox="1"/>
          <p:nvPr/>
        </p:nvSpPr>
        <p:spPr>
          <a:xfrm rot="18934102">
            <a:off x="3343963" y="4384009"/>
            <a:ext cx="1066504" cy="461665"/>
          </a:xfrm>
          <a:prstGeom prst="rect">
            <a:avLst/>
          </a:prstGeom>
          <a:noFill/>
        </p:spPr>
        <p:txBody>
          <a:bodyPr wrap="square" rtlCol="0">
            <a:spAutoFit/>
          </a:bodyPr>
          <a:lstStyle/>
          <a:p>
            <a:r>
              <a:rPr lang="en-US" sz="1200" i="1" dirty="0" smtClean="0">
                <a:solidFill>
                  <a:srgbClr val="008000"/>
                </a:solidFill>
              </a:rPr>
              <a:t>Communities of Practice</a:t>
            </a:r>
            <a:endParaRPr lang="en-US" sz="1200" i="1" dirty="0">
              <a:solidFill>
                <a:srgbClr val="008000"/>
              </a:solidFill>
            </a:endParaRPr>
          </a:p>
        </p:txBody>
      </p:sp>
      <p:sp>
        <p:nvSpPr>
          <p:cNvPr id="50" name="Freeform 49"/>
          <p:cNvSpPr/>
          <p:nvPr/>
        </p:nvSpPr>
        <p:spPr>
          <a:xfrm rot="10641202">
            <a:off x="5741346" y="2991117"/>
            <a:ext cx="2514600" cy="1199196"/>
          </a:xfrm>
          <a:custGeom>
            <a:avLst/>
            <a:gdLst>
              <a:gd name="connsiteX0" fmla="*/ 2657928 w 2657928"/>
              <a:gd name="connsiteY0" fmla="*/ 1293601 h 1493173"/>
              <a:gd name="connsiteX1" fmla="*/ 2231571 w 2657928"/>
              <a:gd name="connsiteY1" fmla="*/ 567887 h 1493173"/>
              <a:gd name="connsiteX2" fmla="*/ 1787071 w 2657928"/>
              <a:gd name="connsiteY2" fmla="*/ 150601 h 1493173"/>
              <a:gd name="connsiteX3" fmla="*/ 1324428 w 2657928"/>
              <a:gd name="connsiteY3" fmla="*/ 5459 h 1493173"/>
              <a:gd name="connsiteX4" fmla="*/ 716642 w 2657928"/>
              <a:gd name="connsiteY4" fmla="*/ 313887 h 1493173"/>
              <a:gd name="connsiteX5" fmla="*/ 308428 w 2657928"/>
              <a:gd name="connsiteY5" fmla="*/ 885387 h 1493173"/>
              <a:gd name="connsiteX6" fmla="*/ 0 w 2657928"/>
              <a:gd name="connsiteY6" fmla="*/ 1493173 h 1493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7928" h="1493173">
                <a:moveTo>
                  <a:pt x="2657928" y="1293601"/>
                </a:moveTo>
                <a:cubicBezTo>
                  <a:pt x="2517321" y="1025994"/>
                  <a:pt x="2376714" y="758387"/>
                  <a:pt x="2231571" y="567887"/>
                </a:cubicBezTo>
                <a:cubicBezTo>
                  <a:pt x="2086428" y="377387"/>
                  <a:pt x="1938262" y="244339"/>
                  <a:pt x="1787071" y="150601"/>
                </a:cubicBezTo>
                <a:cubicBezTo>
                  <a:pt x="1635880" y="56863"/>
                  <a:pt x="1502833" y="-21755"/>
                  <a:pt x="1324428" y="5459"/>
                </a:cubicBezTo>
                <a:cubicBezTo>
                  <a:pt x="1146023" y="32673"/>
                  <a:pt x="885975" y="167232"/>
                  <a:pt x="716642" y="313887"/>
                </a:cubicBezTo>
                <a:cubicBezTo>
                  <a:pt x="547309" y="460542"/>
                  <a:pt x="427868" y="688839"/>
                  <a:pt x="308428" y="885387"/>
                </a:cubicBezTo>
                <a:cubicBezTo>
                  <a:pt x="188988" y="1081935"/>
                  <a:pt x="0" y="1493173"/>
                  <a:pt x="0" y="1493173"/>
                </a:cubicBez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1" name="Freeform 50"/>
          <p:cNvSpPr/>
          <p:nvPr/>
        </p:nvSpPr>
        <p:spPr>
          <a:xfrm>
            <a:off x="8229600" y="1714500"/>
            <a:ext cx="2514600" cy="1199196"/>
          </a:xfrm>
          <a:custGeom>
            <a:avLst/>
            <a:gdLst>
              <a:gd name="connsiteX0" fmla="*/ 2657928 w 2657928"/>
              <a:gd name="connsiteY0" fmla="*/ 1293601 h 1493173"/>
              <a:gd name="connsiteX1" fmla="*/ 2231571 w 2657928"/>
              <a:gd name="connsiteY1" fmla="*/ 567887 h 1493173"/>
              <a:gd name="connsiteX2" fmla="*/ 1787071 w 2657928"/>
              <a:gd name="connsiteY2" fmla="*/ 150601 h 1493173"/>
              <a:gd name="connsiteX3" fmla="*/ 1324428 w 2657928"/>
              <a:gd name="connsiteY3" fmla="*/ 5459 h 1493173"/>
              <a:gd name="connsiteX4" fmla="*/ 716642 w 2657928"/>
              <a:gd name="connsiteY4" fmla="*/ 313887 h 1493173"/>
              <a:gd name="connsiteX5" fmla="*/ 308428 w 2657928"/>
              <a:gd name="connsiteY5" fmla="*/ 885387 h 1493173"/>
              <a:gd name="connsiteX6" fmla="*/ 0 w 2657928"/>
              <a:gd name="connsiteY6" fmla="*/ 1493173 h 1493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7928" h="1493173">
                <a:moveTo>
                  <a:pt x="2657928" y="1293601"/>
                </a:moveTo>
                <a:cubicBezTo>
                  <a:pt x="2517321" y="1025994"/>
                  <a:pt x="2376714" y="758387"/>
                  <a:pt x="2231571" y="567887"/>
                </a:cubicBezTo>
                <a:cubicBezTo>
                  <a:pt x="2086428" y="377387"/>
                  <a:pt x="1938262" y="244339"/>
                  <a:pt x="1787071" y="150601"/>
                </a:cubicBezTo>
                <a:cubicBezTo>
                  <a:pt x="1635880" y="56863"/>
                  <a:pt x="1502833" y="-21755"/>
                  <a:pt x="1324428" y="5459"/>
                </a:cubicBezTo>
                <a:cubicBezTo>
                  <a:pt x="1146023" y="32673"/>
                  <a:pt x="885975" y="167232"/>
                  <a:pt x="716642" y="313887"/>
                </a:cubicBezTo>
                <a:cubicBezTo>
                  <a:pt x="547309" y="460542"/>
                  <a:pt x="427868" y="688839"/>
                  <a:pt x="308428" y="885387"/>
                </a:cubicBezTo>
                <a:cubicBezTo>
                  <a:pt x="188988" y="1081935"/>
                  <a:pt x="0" y="1493173"/>
                  <a:pt x="0" y="1493173"/>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Right Brace 51"/>
          <p:cNvSpPr/>
          <p:nvPr/>
        </p:nvSpPr>
        <p:spPr>
          <a:xfrm>
            <a:off x="7010400" y="2395220"/>
            <a:ext cx="457200" cy="1066800"/>
          </a:xfrm>
          <a:prstGeom prst="rightBrace">
            <a:avLst>
              <a:gd name="adj1" fmla="val 13974"/>
              <a:gd name="adj2" fmla="val 22540"/>
            </a:avLst>
          </a:prstGeom>
          <a:ln>
            <a:solidFill>
              <a:schemeClr val="accent1"/>
            </a:solidFill>
          </a:ln>
        </p:spPr>
        <p:style>
          <a:lnRef idx="2">
            <a:schemeClr val="accent1"/>
          </a:lnRef>
          <a:fillRef idx="0">
            <a:schemeClr val="accent1"/>
          </a:fillRef>
          <a:effectRef idx="1">
            <a:schemeClr val="accent1"/>
          </a:effectRef>
          <a:fontRef idx="minor">
            <a:schemeClr val="tx1"/>
          </a:fontRef>
        </p:style>
        <p:txBody>
          <a:bodyPr/>
          <a:lstStyle/>
          <a:p>
            <a:endParaRPr lang="en-US">
              <a:solidFill>
                <a:srgbClr val="008000"/>
              </a:solidFill>
            </a:endParaRPr>
          </a:p>
        </p:txBody>
      </p:sp>
      <p:cxnSp>
        <p:nvCxnSpPr>
          <p:cNvPr id="53" name="Straight Connector 52"/>
          <p:cNvCxnSpPr/>
          <p:nvPr/>
        </p:nvCxnSpPr>
        <p:spPr>
          <a:xfrm>
            <a:off x="5897880" y="2395220"/>
            <a:ext cx="1143000"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flipV="1">
            <a:off x="6781800" y="2933700"/>
            <a:ext cx="1447800" cy="152400"/>
          </a:xfrm>
          <a:prstGeom prst="line">
            <a:avLst/>
          </a:prstGeom>
          <a:ln>
            <a:solidFill>
              <a:srgbClr val="008000"/>
            </a:solidFill>
            <a:tailEnd type="triangle" w="lg"/>
          </a:ln>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rot="21248058">
            <a:off x="3288540" y="3661984"/>
            <a:ext cx="845629" cy="276999"/>
          </a:xfrm>
          <a:prstGeom prst="rect">
            <a:avLst/>
          </a:prstGeom>
          <a:noFill/>
        </p:spPr>
        <p:txBody>
          <a:bodyPr wrap="none" rtlCol="0">
            <a:spAutoFit/>
          </a:bodyPr>
          <a:lstStyle/>
          <a:p>
            <a:r>
              <a:rPr lang="en-US" sz="1200" i="1" dirty="0" smtClean="0">
                <a:solidFill>
                  <a:srgbClr val="008000"/>
                </a:solidFill>
              </a:rPr>
              <a:t>Transition</a:t>
            </a:r>
            <a:endParaRPr lang="en-US" sz="1200" i="1" dirty="0">
              <a:solidFill>
                <a:srgbClr val="008000"/>
              </a:solidFill>
            </a:endParaRPr>
          </a:p>
        </p:txBody>
      </p:sp>
      <p:sp>
        <p:nvSpPr>
          <p:cNvPr id="56" name="Freeform 55"/>
          <p:cNvSpPr/>
          <p:nvPr/>
        </p:nvSpPr>
        <p:spPr>
          <a:xfrm rot="10641202">
            <a:off x="-1954854" y="4362718"/>
            <a:ext cx="2514600" cy="1199196"/>
          </a:xfrm>
          <a:custGeom>
            <a:avLst/>
            <a:gdLst>
              <a:gd name="connsiteX0" fmla="*/ 2657928 w 2657928"/>
              <a:gd name="connsiteY0" fmla="*/ 1293601 h 1493173"/>
              <a:gd name="connsiteX1" fmla="*/ 2231571 w 2657928"/>
              <a:gd name="connsiteY1" fmla="*/ 567887 h 1493173"/>
              <a:gd name="connsiteX2" fmla="*/ 1787071 w 2657928"/>
              <a:gd name="connsiteY2" fmla="*/ 150601 h 1493173"/>
              <a:gd name="connsiteX3" fmla="*/ 1324428 w 2657928"/>
              <a:gd name="connsiteY3" fmla="*/ 5459 h 1493173"/>
              <a:gd name="connsiteX4" fmla="*/ 716642 w 2657928"/>
              <a:gd name="connsiteY4" fmla="*/ 313887 h 1493173"/>
              <a:gd name="connsiteX5" fmla="*/ 308428 w 2657928"/>
              <a:gd name="connsiteY5" fmla="*/ 885387 h 1493173"/>
              <a:gd name="connsiteX6" fmla="*/ 0 w 2657928"/>
              <a:gd name="connsiteY6" fmla="*/ 1493173 h 1493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7928" h="1493173">
                <a:moveTo>
                  <a:pt x="2657928" y="1293601"/>
                </a:moveTo>
                <a:cubicBezTo>
                  <a:pt x="2517321" y="1025994"/>
                  <a:pt x="2376714" y="758387"/>
                  <a:pt x="2231571" y="567887"/>
                </a:cubicBezTo>
                <a:cubicBezTo>
                  <a:pt x="2086428" y="377387"/>
                  <a:pt x="1938262" y="244339"/>
                  <a:pt x="1787071" y="150601"/>
                </a:cubicBezTo>
                <a:cubicBezTo>
                  <a:pt x="1635880" y="56863"/>
                  <a:pt x="1502833" y="-21755"/>
                  <a:pt x="1324428" y="5459"/>
                </a:cubicBezTo>
                <a:cubicBezTo>
                  <a:pt x="1146023" y="32673"/>
                  <a:pt x="885975" y="167232"/>
                  <a:pt x="716642" y="313887"/>
                </a:cubicBezTo>
                <a:cubicBezTo>
                  <a:pt x="547309" y="460542"/>
                  <a:pt x="427868" y="688839"/>
                  <a:pt x="308428" y="885387"/>
                </a:cubicBezTo>
                <a:cubicBezTo>
                  <a:pt x="188988" y="1081935"/>
                  <a:pt x="0" y="1493173"/>
                  <a:pt x="0" y="1493173"/>
                </a:cubicBez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a:off x="1066800" y="3695700"/>
            <a:ext cx="671979" cy="276999"/>
          </a:xfrm>
          <a:prstGeom prst="rect">
            <a:avLst/>
          </a:prstGeom>
          <a:noFill/>
        </p:spPr>
        <p:txBody>
          <a:bodyPr wrap="none" rtlCol="0">
            <a:spAutoFit/>
          </a:bodyPr>
          <a:lstStyle/>
          <a:p>
            <a:r>
              <a:rPr lang="en-US" sz="1200" dirty="0" smtClean="0"/>
              <a:t>I. Name</a:t>
            </a:r>
            <a:endParaRPr lang="en-US" sz="1200" dirty="0"/>
          </a:p>
        </p:txBody>
      </p:sp>
      <p:sp>
        <p:nvSpPr>
          <p:cNvPr id="57" name="TextBox 56"/>
          <p:cNvSpPr txBox="1"/>
          <p:nvPr/>
        </p:nvSpPr>
        <p:spPr>
          <a:xfrm>
            <a:off x="1371600" y="4610100"/>
            <a:ext cx="1041421" cy="276999"/>
          </a:xfrm>
          <a:prstGeom prst="rect">
            <a:avLst/>
          </a:prstGeom>
          <a:noFill/>
        </p:spPr>
        <p:txBody>
          <a:bodyPr wrap="none" rtlCol="0">
            <a:spAutoFit/>
          </a:bodyPr>
          <a:lstStyle/>
          <a:p>
            <a:r>
              <a:rPr lang="en-US" sz="1200" dirty="0" smtClean="0"/>
              <a:t>II. Connecting</a:t>
            </a:r>
            <a:endParaRPr lang="en-US" sz="1200" dirty="0"/>
          </a:p>
        </p:txBody>
      </p:sp>
      <p:sp>
        <p:nvSpPr>
          <p:cNvPr id="58" name="TextBox 57"/>
          <p:cNvSpPr txBox="1"/>
          <p:nvPr/>
        </p:nvSpPr>
        <p:spPr>
          <a:xfrm>
            <a:off x="2590800" y="4305300"/>
            <a:ext cx="1054571" cy="276999"/>
          </a:xfrm>
          <a:prstGeom prst="rect">
            <a:avLst/>
          </a:prstGeom>
          <a:noFill/>
        </p:spPr>
        <p:txBody>
          <a:bodyPr wrap="none" rtlCol="0">
            <a:spAutoFit/>
          </a:bodyPr>
          <a:lstStyle/>
          <a:p>
            <a:r>
              <a:rPr lang="en-US" sz="1200" dirty="0" smtClean="0"/>
              <a:t>III. Nourishing</a:t>
            </a:r>
            <a:endParaRPr lang="en-US" sz="1200" dirty="0"/>
          </a:p>
        </p:txBody>
      </p:sp>
      <p:sp>
        <p:nvSpPr>
          <p:cNvPr id="59" name="TextBox 58"/>
          <p:cNvSpPr txBox="1"/>
          <p:nvPr/>
        </p:nvSpPr>
        <p:spPr>
          <a:xfrm>
            <a:off x="4283720" y="3314700"/>
            <a:ext cx="1126480" cy="276999"/>
          </a:xfrm>
          <a:prstGeom prst="rect">
            <a:avLst/>
          </a:prstGeom>
          <a:noFill/>
        </p:spPr>
        <p:txBody>
          <a:bodyPr wrap="none" rtlCol="0">
            <a:spAutoFit/>
          </a:bodyPr>
          <a:lstStyle/>
          <a:p>
            <a:r>
              <a:rPr lang="en-US" sz="1200" dirty="0" smtClean="0"/>
              <a:t>IV. Illuminating</a:t>
            </a:r>
            <a:endParaRPr lang="en-US" sz="1200" dirty="0"/>
          </a:p>
        </p:txBody>
      </p:sp>
      <p:sp>
        <p:nvSpPr>
          <p:cNvPr id="60" name="TextBox 59"/>
          <p:cNvSpPr txBox="1"/>
          <p:nvPr/>
        </p:nvSpPr>
        <p:spPr>
          <a:xfrm>
            <a:off x="5071750" y="2476500"/>
            <a:ext cx="871850" cy="461665"/>
          </a:xfrm>
          <a:prstGeom prst="rect">
            <a:avLst/>
          </a:prstGeom>
          <a:noFill/>
        </p:spPr>
        <p:txBody>
          <a:bodyPr wrap="square" rtlCol="0">
            <a:spAutoFit/>
          </a:bodyPr>
          <a:lstStyle/>
          <a:p>
            <a:r>
              <a:rPr lang="en-US" sz="1200" i="1" dirty="0" smtClean="0">
                <a:solidFill>
                  <a:srgbClr val="008000"/>
                </a:solidFill>
              </a:rPr>
              <a:t>System of Influence</a:t>
            </a:r>
            <a:endParaRPr lang="en-US" sz="1200" i="1" dirty="0">
              <a:solidFill>
                <a:srgbClr val="008000"/>
              </a:solidFill>
            </a:endParaRPr>
          </a:p>
        </p:txBody>
      </p:sp>
      <p:sp>
        <p:nvSpPr>
          <p:cNvPr id="61" name="TextBox 60"/>
          <p:cNvSpPr txBox="1"/>
          <p:nvPr/>
        </p:nvSpPr>
        <p:spPr>
          <a:xfrm>
            <a:off x="1371600" y="3162300"/>
            <a:ext cx="871850" cy="461665"/>
          </a:xfrm>
          <a:prstGeom prst="rect">
            <a:avLst/>
          </a:prstGeom>
          <a:noFill/>
        </p:spPr>
        <p:txBody>
          <a:bodyPr wrap="square" rtlCol="0">
            <a:spAutoFit/>
          </a:bodyPr>
          <a:lstStyle/>
          <a:p>
            <a:r>
              <a:rPr lang="en-US" sz="1200" i="1" dirty="0" smtClean="0">
                <a:solidFill>
                  <a:srgbClr val="008000"/>
                </a:solidFill>
              </a:rPr>
              <a:t>System of Influence</a:t>
            </a:r>
            <a:endParaRPr lang="en-US" sz="1200" i="1" dirty="0">
              <a:solidFill>
                <a:srgbClr val="008000"/>
              </a:solidFill>
            </a:endParaRPr>
          </a:p>
        </p:txBody>
      </p:sp>
      <p:sp>
        <p:nvSpPr>
          <p:cNvPr id="10" name="TextBox 9"/>
          <p:cNvSpPr txBox="1"/>
          <p:nvPr/>
        </p:nvSpPr>
        <p:spPr>
          <a:xfrm>
            <a:off x="7406640" y="2418080"/>
            <a:ext cx="184666" cy="369332"/>
          </a:xfrm>
          <a:prstGeom prst="rect">
            <a:avLst/>
          </a:prstGeom>
          <a:noFill/>
        </p:spPr>
        <p:txBody>
          <a:bodyPr wrap="none" rtlCol="0">
            <a:spAutoFit/>
          </a:bodyPr>
          <a:lstStyle/>
          <a:p>
            <a:endParaRPr lang="en-US" dirty="0"/>
          </a:p>
        </p:txBody>
      </p:sp>
      <p:sp>
        <p:nvSpPr>
          <p:cNvPr id="62" name="TextBox 61"/>
          <p:cNvSpPr txBox="1"/>
          <p:nvPr/>
        </p:nvSpPr>
        <p:spPr>
          <a:xfrm>
            <a:off x="7467600" y="2134969"/>
            <a:ext cx="1066800" cy="646331"/>
          </a:xfrm>
          <a:prstGeom prst="rect">
            <a:avLst/>
          </a:prstGeom>
          <a:noFill/>
        </p:spPr>
        <p:txBody>
          <a:bodyPr wrap="square" rtlCol="0">
            <a:spAutoFit/>
          </a:bodyPr>
          <a:lstStyle/>
          <a:p>
            <a:r>
              <a:rPr lang="en-US" sz="1200" dirty="0" smtClean="0">
                <a:solidFill>
                  <a:srgbClr val="3366FF"/>
                </a:solidFill>
              </a:rPr>
              <a:t>Future Opportunity/Challenge</a:t>
            </a:r>
          </a:p>
        </p:txBody>
      </p:sp>
      <p:sp>
        <p:nvSpPr>
          <p:cNvPr id="15" name="TextBox 14"/>
          <p:cNvSpPr txBox="1"/>
          <p:nvPr/>
        </p:nvSpPr>
        <p:spPr>
          <a:xfrm>
            <a:off x="920206" y="4991100"/>
            <a:ext cx="679994" cy="276999"/>
          </a:xfrm>
          <a:prstGeom prst="rect">
            <a:avLst/>
          </a:prstGeom>
          <a:noFill/>
        </p:spPr>
        <p:txBody>
          <a:bodyPr wrap="none" rtlCol="0">
            <a:spAutoFit/>
          </a:bodyPr>
          <a:lstStyle/>
          <a:p>
            <a:r>
              <a:rPr lang="en-US" sz="1200" dirty="0" smtClean="0"/>
              <a:t>Time </a:t>
            </a:r>
            <a:r>
              <a:rPr lang="en-US" sz="1200" dirty="0" smtClean="0">
                <a:sym typeface="Wingdings"/>
              </a:rPr>
              <a:t></a:t>
            </a:r>
            <a:endParaRPr lang="en-US" sz="1200" dirty="0"/>
          </a:p>
        </p:txBody>
      </p:sp>
      <p:sp>
        <p:nvSpPr>
          <p:cNvPr id="3" name="TextBox 2"/>
          <p:cNvSpPr txBox="1"/>
          <p:nvPr/>
        </p:nvSpPr>
        <p:spPr>
          <a:xfrm rot="16200000">
            <a:off x="-347496" y="3482238"/>
            <a:ext cx="1216724" cy="276999"/>
          </a:xfrm>
          <a:prstGeom prst="rect">
            <a:avLst/>
          </a:prstGeom>
          <a:noFill/>
        </p:spPr>
        <p:txBody>
          <a:bodyPr wrap="none" rtlCol="0">
            <a:spAutoFit/>
          </a:bodyPr>
          <a:lstStyle/>
          <a:p>
            <a:r>
              <a:rPr lang="en-US" sz="1200" dirty="0" smtClean="0"/>
              <a:t>Development </a:t>
            </a:r>
            <a:r>
              <a:rPr lang="en-US" sz="1200" dirty="0" smtClean="0">
                <a:sym typeface="Wingdings"/>
              </a:rPr>
              <a:t></a:t>
            </a:r>
            <a:endParaRPr lang="en-US" sz="1200" dirty="0"/>
          </a:p>
        </p:txBody>
      </p:sp>
      <p:sp>
        <p:nvSpPr>
          <p:cNvPr id="34" name="TextBox 33"/>
          <p:cNvSpPr txBox="1"/>
          <p:nvPr/>
        </p:nvSpPr>
        <p:spPr>
          <a:xfrm>
            <a:off x="5105400" y="3009900"/>
            <a:ext cx="671979" cy="276999"/>
          </a:xfrm>
          <a:prstGeom prst="rect">
            <a:avLst/>
          </a:prstGeom>
          <a:noFill/>
        </p:spPr>
        <p:txBody>
          <a:bodyPr wrap="none" rtlCol="0">
            <a:spAutoFit/>
          </a:bodyPr>
          <a:lstStyle/>
          <a:p>
            <a:r>
              <a:rPr lang="en-US" sz="1200" dirty="0" smtClean="0"/>
              <a:t>I. Name</a:t>
            </a:r>
            <a:endParaRPr lang="en-US" sz="1200" dirty="0"/>
          </a:p>
        </p:txBody>
      </p:sp>
      <p:sp>
        <p:nvSpPr>
          <p:cNvPr id="35" name="TextBox 34"/>
          <p:cNvSpPr txBox="1"/>
          <p:nvPr/>
        </p:nvSpPr>
        <p:spPr>
          <a:xfrm rot="2917636">
            <a:off x="5618865" y="3650266"/>
            <a:ext cx="816399" cy="276999"/>
          </a:xfrm>
          <a:prstGeom prst="rect">
            <a:avLst/>
          </a:prstGeom>
          <a:noFill/>
        </p:spPr>
        <p:txBody>
          <a:bodyPr wrap="none" rtlCol="0">
            <a:spAutoFit/>
          </a:bodyPr>
          <a:lstStyle/>
          <a:p>
            <a:r>
              <a:rPr lang="en-US" sz="1200" i="1" dirty="0" smtClean="0">
                <a:solidFill>
                  <a:srgbClr val="008000"/>
                </a:solidFill>
              </a:rPr>
              <a:t>Networks</a:t>
            </a:r>
            <a:endParaRPr lang="en-US" sz="1200" i="1" dirty="0">
              <a:solidFill>
                <a:srgbClr val="008000"/>
              </a:solidFill>
            </a:endParaRPr>
          </a:p>
        </p:txBody>
      </p:sp>
      <p:sp>
        <p:nvSpPr>
          <p:cNvPr id="7" name="Freeform 6"/>
          <p:cNvSpPr/>
          <p:nvPr/>
        </p:nvSpPr>
        <p:spPr>
          <a:xfrm>
            <a:off x="4191000" y="2400300"/>
            <a:ext cx="1324429" cy="1206500"/>
          </a:xfrm>
          <a:custGeom>
            <a:avLst/>
            <a:gdLst>
              <a:gd name="connsiteX0" fmla="*/ 0 w 1324429"/>
              <a:gd name="connsiteY0" fmla="*/ 1206500 h 1206500"/>
              <a:gd name="connsiteX1" fmla="*/ 244929 w 1324429"/>
              <a:gd name="connsiteY1" fmla="*/ 789215 h 1206500"/>
              <a:gd name="connsiteX2" fmla="*/ 535215 w 1324429"/>
              <a:gd name="connsiteY2" fmla="*/ 408215 h 1206500"/>
              <a:gd name="connsiteX3" fmla="*/ 734786 w 1324429"/>
              <a:gd name="connsiteY3" fmla="*/ 217715 h 1206500"/>
              <a:gd name="connsiteX4" fmla="*/ 988786 w 1324429"/>
              <a:gd name="connsiteY4" fmla="*/ 90715 h 1206500"/>
              <a:gd name="connsiteX5" fmla="*/ 1324429 w 1324429"/>
              <a:gd name="connsiteY5" fmla="*/ 0 h 120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4429" h="1206500">
                <a:moveTo>
                  <a:pt x="0" y="1206500"/>
                </a:moveTo>
                <a:cubicBezTo>
                  <a:pt x="77863" y="1064381"/>
                  <a:pt x="155727" y="922262"/>
                  <a:pt x="244929" y="789215"/>
                </a:cubicBezTo>
                <a:cubicBezTo>
                  <a:pt x="334132" y="656167"/>
                  <a:pt x="453572" y="503465"/>
                  <a:pt x="535215" y="408215"/>
                </a:cubicBezTo>
                <a:cubicBezTo>
                  <a:pt x="616858" y="312965"/>
                  <a:pt x="659191" y="270632"/>
                  <a:pt x="734786" y="217715"/>
                </a:cubicBezTo>
                <a:cubicBezTo>
                  <a:pt x="810381" y="164798"/>
                  <a:pt x="890512" y="127001"/>
                  <a:pt x="988786" y="90715"/>
                </a:cubicBezTo>
                <a:cubicBezTo>
                  <a:pt x="1087060" y="54429"/>
                  <a:pt x="1324429" y="0"/>
                  <a:pt x="1324429" y="0"/>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Freeform 13"/>
          <p:cNvSpPr/>
          <p:nvPr/>
        </p:nvSpPr>
        <p:spPr>
          <a:xfrm>
            <a:off x="5791200" y="2400300"/>
            <a:ext cx="1215572" cy="1052285"/>
          </a:xfrm>
          <a:custGeom>
            <a:avLst/>
            <a:gdLst>
              <a:gd name="connsiteX0" fmla="*/ 0 w 1215572"/>
              <a:gd name="connsiteY0" fmla="*/ 0 h 1052285"/>
              <a:gd name="connsiteX1" fmla="*/ 371929 w 1215572"/>
              <a:gd name="connsiteY1" fmla="*/ 127000 h 1052285"/>
              <a:gd name="connsiteX2" fmla="*/ 698500 w 1215572"/>
              <a:gd name="connsiteY2" fmla="*/ 326571 h 1052285"/>
              <a:gd name="connsiteX3" fmla="*/ 952500 w 1215572"/>
              <a:gd name="connsiteY3" fmla="*/ 635000 h 1052285"/>
              <a:gd name="connsiteX4" fmla="*/ 1215572 w 1215572"/>
              <a:gd name="connsiteY4" fmla="*/ 1052285 h 10522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5572" h="1052285">
                <a:moveTo>
                  <a:pt x="0" y="0"/>
                </a:moveTo>
                <a:cubicBezTo>
                  <a:pt x="127756" y="36286"/>
                  <a:pt x="255512" y="72572"/>
                  <a:pt x="371929" y="127000"/>
                </a:cubicBezTo>
                <a:cubicBezTo>
                  <a:pt x="488346" y="181428"/>
                  <a:pt x="601738" y="241904"/>
                  <a:pt x="698500" y="326571"/>
                </a:cubicBezTo>
                <a:cubicBezTo>
                  <a:pt x="795262" y="411238"/>
                  <a:pt x="866321" y="514048"/>
                  <a:pt x="952500" y="635000"/>
                </a:cubicBezTo>
                <a:cubicBezTo>
                  <a:pt x="1038679" y="755952"/>
                  <a:pt x="1215572" y="1052285"/>
                  <a:pt x="1215572" y="1052285"/>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7" name="Straight Connector 16"/>
          <p:cNvCxnSpPr>
            <a:endCxn id="14" idx="0"/>
          </p:cNvCxnSpPr>
          <p:nvPr/>
        </p:nvCxnSpPr>
        <p:spPr>
          <a:xfrm>
            <a:off x="5486400" y="2400300"/>
            <a:ext cx="304800" cy="0"/>
          </a:xfrm>
          <a:prstGeom prst="line">
            <a:avLst/>
          </a:prstGeom>
          <a:ln>
            <a:solidFill>
              <a:srgbClr val="FF0000"/>
            </a:solidFill>
            <a:prstDash val="dot"/>
          </a:ln>
        </p:spPr>
        <p:style>
          <a:lnRef idx="2">
            <a:schemeClr val="accent1"/>
          </a:lnRef>
          <a:fillRef idx="0">
            <a:schemeClr val="accent1"/>
          </a:fillRef>
          <a:effectRef idx="1">
            <a:schemeClr val="accent1"/>
          </a:effectRef>
          <a:fontRef idx="minor">
            <a:schemeClr val="tx1"/>
          </a:fontRef>
        </p:style>
      </p:cxnSp>
      <p:sp>
        <p:nvSpPr>
          <p:cNvPr id="63" name="Line Callout 1 (Accent Bar) 62"/>
          <p:cNvSpPr/>
          <p:nvPr/>
        </p:nvSpPr>
        <p:spPr>
          <a:xfrm>
            <a:off x="6172200" y="1714500"/>
            <a:ext cx="1371600" cy="381000"/>
          </a:xfrm>
          <a:prstGeom prst="accentCallout1">
            <a:avLst>
              <a:gd name="adj1" fmla="val 18750"/>
              <a:gd name="adj2" fmla="val -8333"/>
              <a:gd name="adj3" fmla="val 173389"/>
              <a:gd name="adj4" fmla="val -47222"/>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a:lstStyle/>
          <a:p>
            <a:r>
              <a:rPr lang="en-US" sz="1000" dirty="0"/>
              <a:t>M</a:t>
            </a:r>
            <a:r>
              <a:rPr lang="en-US" sz="1000" dirty="0" smtClean="0"/>
              <a:t>ay last for a month or for generations.</a:t>
            </a:r>
            <a:endParaRPr lang="en-US" sz="1000" dirty="0"/>
          </a:p>
        </p:txBody>
      </p:sp>
    </p:spTree>
    <p:extLst>
      <p:ext uri="{BB962C8B-B14F-4D97-AF65-F5344CB8AC3E}">
        <p14:creationId xmlns:p14="http://schemas.microsoft.com/office/powerpoint/2010/main" val="234766159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17500"/>
            <a:ext cx="7924800" cy="589905"/>
          </a:xfrm>
          <a:prstGeom prst="rect">
            <a:avLst/>
          </a:prstGeom>
          <a:noFill/>
        </p:spPr>
        <p:txBody>
          <a:bodyPr wrap="square" rtlCol="0">
            <a:normAutofit fontScale="92500" lnSpcReduction="20000"/>
          </a:bodyPr>
          <a:lstStyle/>
          <a:p>
            <a:r>
              <a:rPr lang="en-US" sz="4000" b="1" dirty="0" smtClean="0">
                <a:solidFill>
                  <a:schemeClr val="tx1">
                    <a:lumMod val="85000"/>
                    <a:lumOff val="15000"/>
                  </a:schemeClr>
                </a:solidFill>
                <a:latin typeface="+mj-lt"/>
              </a:rPr>
              <a:t>Today’s</a:t>
            </a:r>
            <a:r>
              <a:rPr lang="en-US" sz="4000" dirty="0" smtClean="0">
                <a:latin typeface="+mj-lt"/>
              </a:rPr>
              <a:t> </a:t>
            </a:r>
            <a:r>
              <a:rPr lang="en-US" sz="4000" dirty="0" smtClean="0">
                <a:solidFill>
                  <a:schemeClr val="tx1">
                    <a:lumMod val="50000"/>
                    <a:lumOff val="50000"/>
                  </a:schemeClr>
                </a:solidFill>
                <a:latin typeface="+mj-lt"/>
              </a:rPr>
              <a:t>Activities</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447341"/>
            <a:ext cx="5257800" cy="1323"/>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2" y="4273315"/>
            <a:ext cx="7973935" cy="333425"/>
          </a:xfrm>
          <a:prstGeom prst="rect">
            <a:avLst/>
          </a:prstGeom>
          <a:noFill/>
        </p:spPr>
        <p:txBody>
          <a:bodyPr wrap="none" rtlCol="0">
            <a:normAutofit fontScale="92500" lnSpcReduction="20000"/>
          </a:bodyPr>
          <a:lstStyle/>
          <a:p>
            <a:pPr algn="r"/>
            <a:r>
              <a:rPr lang="en-US" sz="2000" b="1" dirty="0" smtClean="0">
                <a:solidFill>
                  <a:schemeClr val="tx1">
                    <a:lumMod val="75000"/>
                    <a:lumOff val="25000"/>
                  </a:schemeClr>
                </a:solidFill>
              </a:rPr>
              <a:t>Ask questions as they form.</a:t>
            </a:r>
            <a:endParaRPr lang="en-US" sz="2000" b="1" dirty="0">
              <a:solidFill>
                <a:schemeClr val="tx1">
                  <a:lumMod val="75000"/>
                  <a:lumOff val="25000"/>
                </a:schemeClr>
              </a:solidFill>
            </a:endParaRPr>
          </a:p>
        </p:txBody>
      </p:sp>
      <p:sp>
        <p:nvSpPr>
          <p:cNvPr id="12" name="Rectangle 11"/>
          <p:cNvSpPr/>
          <p:nvPr/>
        </p:nvSpPr>
        <p:spPr>
          <a:xfrm>
            <a:off x="8686800" y="4403738"/>
            <a:ext cx="457200" cy="8056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297880"/>
            <a:ext cx="2057400" cy="2708434"/>
            <a:chOff x="762000" y="1557456"/>
            <a:chExt cx="2057400" cy="3250121"/>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3250121"/>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666898"/>
              <a:ext cx="1931160" cy="683264"/>
            </a:xfrm>
            <a:prstGeom prst="rect">
              <a:avLst/>
            </a:prstGeom>
            <a:noFill/>
          </p:spPr>
          <p:txBody>
            <a:bodyPr wrap="square" rtlCol="0">
              <a:normAutofit/>
            </a:bodyPr>
            <a:lstStyle/>
            <a:p>
              <a:pPr algn="ctr">
                <a:lnSpc>
                  <a:spcPct val="80000"/>
                </a:lnSpc>
              </a:pPr>
              <a:r>
                <a:rPr lang="en-US" sz="2400" b="1" dirty="0" smtClean="0">
                  <a:solidFill>
                    <a:schemeClr val="bg1"/>
                  </a:solidFill>
                  <a:effectLst>
                    <a:outerShdw blurRad="50800" dist="25400" dir="5400000" algn="t" rotWithShape="0">
                      <a:prstClr val="black">
                        <a:alpha val="15000"/>
                      </a:prstClr>
                    </a:outerShdw>
                  </a:effectLst>
                </a:rPr>
                <a:t>CICSC’s Story</a:t>
              </a:r>
              <a:endParaRPr lang="en-US" sz="2400" b="1" dirty="0">
                <a:solidFill>
                  <a:schemeClr val="bg1"/>
                </a:solidFill>
                <a:effectLst>
                  <a:outerShdw blurRad="50800" dist="25400" dir="5400000" algn="t" rotWithShape="0">
                    <a:prstClr val="black">
                      <a:alpha val="15000"/>
                    </a:prstClr>
                  </a:outerShdw>
                </a:effectLst>
              </a:endParaRPr>
            </a:p>
          </p:txBody>
        </p:sp>
        <p:sp>
          <p:nvSpPr>
            <p:cNvPr id="19" name="Oval 1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3" name="Group 22"/>
          <p:cNvGrpSpPr/>
          <p:nvPr/>
        </p:nvGrpSpPr>
        <p:grpSpPr>
          <a:xfrm>
            <a:off x="3543300" y="1326619"/>
            <a:ext cx="2057400" cy="2708434"/>
            <a:chOff x="3543300" y="1591943"/>
            <a:chExt cx="2057400" cy="3250121"/>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3250121"/>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667000"/>
              <a:ext cx="1931160" cy="838200"/>
            </a:xfrm>
            <a:prstGeom prst="rect">
              <a:avLst/>
            </a:prstGeom>
            <a:noFill/>
          </p:spPr>
          <p:txBody>
            <a:bodyPr wrap="square" rtlCol="0">
              <a:normAutofit fontScale="92500" lnSpcReduction="20000"/>
            </a:bodyPr>
            <a:lstStyle/>
            <a:p>
              <a:pPr algn="ctr">
                <a:lnSpc>
                  <a:spcPct val="80000"/>
                </a:lnSpc>
              </a:pPr>
              <a:r>
                <a:rPr lang="en-US" sz="2300" b="1" dirty="0" smtClean="0">
                  <a:solidFill>
                    <a:schemeClr val="bg1"/>
                  </a:solidFill>
                  <a:effectLst>
                    <a:outerShdw blurRad="50800" dist="25400" dir="5400000" algn="t" rotWithShape="0">
                      <a:prstClr val="black">
                        <a:alpha val="15000"/>
                      </a:prstClr>
                    </a:outerShdw>
                  </a:effectLst>
                </a:rPr>
                <a:t>Local Accounting Challenges</a:t>
              </a:r>
              <a:endParaRPr lang="en-US"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4" name="Group 23"/>
          <p:cNvGrpSpPr/>
          <p:nvPr/>
        </p:nvGrpSpPr>
        <p:grpSpPr>
          <a:xfrm>
            <a:off x="6324600" y="1322926"/>
            <a:ext cx="2057400" cy="2708434"/>
            <a:chOff x="6324600" y="1587511"/>
            <a:chExt cx="2057400" cy="3250121"/>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3250121"/>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11810" y="2674651"/>
              <a:ext cx="1931160" cy="665695"/>
            </a:xfrm>
            <a:prstGeom prst="rect">
              <a:avLst/>
            </a:prstGeom>
            <a:noFill/>
          </p:spPr>
          <p:txBody>
            <a:bodyPr wrap="square" rtlCol="0">
              <a:normAutofit fontScale="92500"/>
            </a:bodyPr>
            <a:lstStyle/>
            <a:p>
              <a:pPr algn="ctr">
                <a:lnSpc>
                  <a:spcPct val="80000"/>
                </a:lnSpc>
              </a:pPr>
              <a:r>
                <a:rPr lang="en-US" sz="2300" b="1" dirty="0" smtClean="0">
                  <a:solidFill>
                    <a:schemeClr val="bg1"/>
                  </a:solidFill>
                  <a:effectLst>
                    <a:outerShdw blurRad="50800" dist="25400" dir="5400000" algn="t" rotWithShape="0">
                      <a:prstClr val="black">
                        <a:alpha val="15000"/>
                      </a:prstClr>
                    </a:outerShdw>
                  </a:effectLst>
                </a:rPr>
                <a:t>Our Next Steps</a:t>
              </a:r>
              <a:endParaRPr lang="en-US" sz="2300" b="1" dirty="0">
                <a:solidFill>
                  <a:schemeClr val="bg1"/>
                </a:solidFill>
                <a:effectLst>
                  <a:outerShdw blurRad="50800" dist="25400" dir="5400000" algn="t" rotWithShape="0">
                    <a:prstClr val="black">
                      <a:alpha val="15000"/>
                    </a:prstClr>
                  </a:outerShdw>
                </a:effectLst>
              </a:endParaRPr>
            </a:p>
          </p:txBody>
        </p:sp>
        <p:sp>
          <p:nvSpPr>
            <p:cNvPr id="21" name="Oval 20"/>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3" name="TextBox 2"/>
          <p:cNvSpPr txBox="1"/>
          <p:nvPr/>
        </p:nvSpPr>
        <p:spPr>
          <a:xfrm>
            <a:off x="679247" y="4036652"/>
            <a:ext cx="184666" cy="369332"/>
          </a:xfrm>
          <a:prstGeom prst="rect">
            <a:avLst/>
          </a:prstGeom>
          <a:noFill/>
        </p:spPr>
        <p:txBody>
          <a:bodyPr wrap="none" rtlCol="0">
            <a:spAutoFit/>
          </a:bodyPr>
          <a:lstStyle/>
          <a:p>
            <a:endParaRPr lang="en-US" dirty="0"/>
          </a:p>
        </p:txBody>
      </p:sp>
    </p:spTree>
    <p:custDataLst>
      <p:tags r:id="rId1"/>
    </p:custDataLst>
    <p:extLst>
      <p:ext uri="{BB962C8B-B14F-4D97-AF65-F5344CB8AC3E}">
        <p14:creationId xmlns:p14="http://schemas.microsoft.com/office/powerpoint/2010/main" val="1690257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Central Interior Community Services Coop </a:t>
            </a:r>
            <a:r>
              <a:rPr lang="en-US" sz="4000" b="0" cap="none" dirty="0" smtClean="0">
                <a:solidFill>
                  <a:prstClr val="black">
                    <a:lumMod val="50000"/>
                    <a:lumOff val="50000"/>
                  </a:prstClr>
                </a:solidFill>
                <a:ea typeface="+mn-ea"/>
                <a:cs typeface="+mn-cs"/>
              </a:rPr>
              <a:t>Nancy &amp; Susan’s Story</a:t>
            </a:r>
            <a:endParaRPr lang="en-US" sz="2800" dirty="0"/>
          </a:p>
        </p:txBody>
      </p:sp>
      <p:sp>
        <p:nvSpPr>
          <p:cNvPr id="5" name="Text Placeholder 4"/>
          <p:cNvSpPr>
            <a:spLocks noGrp="1"/>
          </p:cNvSpPr>
          <p:nvPr>
            <p:ph type="body" idx="1"/>
          </p:nvPr>
        </p:nvSpPr>
        <p:spPr/>
        <p:txBody>
          <a:bodyPr>
            <a:normAutofit fontScale="92500" lnSpcReduction="10000"/>
          </a:bodyPr>
          <a:lstStyle/>
          <a:p>
            <a:pPr lvl="0">
              <a:spcBef>
                <a:spcPts val="0"/>
              </a:spcBef>
            </a:pPr>
            <a:r>
              <a:rPr lang="en-US" sz="1700" b="1" dirty="0" smtClean="0">
                <a:solidFill>
                  <a:prstClr val="black">
                    <a:lumMod val="75000"/>
                    <a:lumOff val="25000"/>
                  </a:prstClr>
                </a:solidFill>
              </a:rPr>
              <a:t>Working better. Working together.</a:t>
            </a:r>
            <a:endParaRPr lang="en-US" sz="1700" b="1" dirty="0">
              <a:solidFill>
                <a:prstClr val="black">
                  <a:lumMod val="75000"/>
                  <a:lumOff val="25000"/>
                </a:prstClr>
              </a:solidFill>
            </a:endParaRPr>
          </a:p>
        </p:txBody>
      </p:sp>
      <p:sp>
        <p:nvSpPr>
          <p:cNvPr id="6" name="TextBox 5"/>
          <p:cNvSpPr txBox="1"/>
          <p:nvPr/>
        </p:nvSpPr>
        <p:spPr>
          <a:xfrm>
            <a:off x="1121392" y="1297880"/>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pic>
        <p:nvPicPr>
          <p:cNvPr id="7" name="Picture 22" descr="CCCDCA IIK col"/>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858000" y="876300"/>
            <a:ext cx="2057400"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1+#ppt_w/2"/>
                                          </p:val>
                                        </p:tav>
                                        <p:tav tm="100000">
                                          <p:val>
                                            <p:strVal val="#ppt_x"/>
                                          </p:val>
                                        </p:tav>
                                      </p:tavLst>
                                    </p:anim>
                                    <p:anim calcmode="lin" valueType="num">
                                      <p:cBhvr additive="base">
                                        <p:cTn id="8" dur="2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17500"/>
            <a:ext cx="7924800" cy="589905"/>
          </a:xfrm>
          <a:prstGeom prst="rect">
            <a:avLst/>
          </a:prstGeom>
          <a:noFill/>
        </p:spPr>
        <p:txBody>
          <a:bodyPr wrap="square" rtlCol="0">
            <a:normAutofit fontScale="92500" lnSpcReduction="20000"/>
          </a:bodyPr>
          <a:lstStyle/>
          <a:p>
            <a:r>
              <a:rPr lang="en-US" sz="4000" b="1" dirty="0" smtClean="0">
                <a:solidFill>
                  <a:schemeClr val="tx1">
                    <a:lumMod val="85000"/>
                    <a:lumOff val="15000"/>
                  </a:schemeClr>
                </a:solidFill>
                <a:latin typeface="+mj-lt"/>
              </a:rPr>
              <a:t>Today’s</a:t>
            </a:r>
            <a:r>
              <a:rPr lang="en-US" sz="4000" dirty="0" smtClean="0">
                <a:latin typeface="+mj-lt"/>
              </a:rPr>
              <a:t> </a:t>
            </a:r>
            <a:r>
              <a:rPr lang="en-US" sz="4000" dirty="0" smtClean="0">
                <a:solidFill>
                  <a:schemeClr val="tx1">
                    <a:lumMod val="50000"/>
                    <a:lumOff val="50000"/>
                  </a:schemeClr>
                </a:solidFill>
                <a:latin typeface="+mj-lt"/>
              </a:rPr>
              <a:t>Activities</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447341"/>
            <a:ext cx="5257800" cy="1323"/>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2" y="4273315"/>
            <a:ext cx="7973935" cy="333425"/>
          </a:xfrm>
          <a:prstGeom prst="rect">
            <a:avLst/>
          </a:prstGeom>
          <a:noFill/>
        </p:spPr>
        <p:txBody>
          <a:bodyPr wrap="none" rtlCol="0">
            <a:normAutofit fontScale="92500" lnSpcReduction="20000"/>
          </a:bodyPr>
          <a:lstStyle/>
          <a:p>
            <a:pPr algn="r"/>
            <a:r>
              <a:rPr lang="en-US" sz="2000" b="1" dirty="0" smtClean="0">
                <a:solidFill>
                  <a:schemeClr val="tx1">
                    <a:lumMod val="75000"/>
                    <a:lumOff val="25000"/>
                  </a:schemeClr>
                </a:solidFill>
              </a:rPr>
              <a:t>Ask questions as they form.</a:t>
            </a:r>
            <a:endParaRPr lang="en-US" sz="2000" b="1" dirty="0">
              <a:solidFill>
                <a:schemeClr val="tx1">
                  <a:lumMod val="75000"/>
                  <a:lumOff val="25000"/>
                </a:schemeClr>
              </a:solidFill>
            </a:endParaRPr>
          </a:p>
        </p:txBody>
      </p:sp>
      <p:sp>
        <p:nvSpPr>
          <p:cNvPr id="12" name="Rectangle 11"/>
          <p:cNvSpPr/>
          <p:nvPr/>
        </p:nvSpPr>
        <p:spPr>
          <a:xfrm>
            <a:off x="8686800" y="4403738"/>
            <a:ext cx="457200" cy="8056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297880"/>
            <a:ext cx="2057400" cy="2708434"/>
            <a:chOff x="762000" y="1557456"/>
            <a:chExt cx="2057400" cy="3250121"/>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3250121"/>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666898"/>
              <a:ext cx="1931160" cy="683264"/>
            </a:xfrm>
            <a:prstGeom prst="rect">
              <a:avLst/>
            </a:prstGeom>
            <a:noFill/>
          </p:spPr>
          <p:txBody>
            <a:bodyPr wrap="square" rtlCol="0">
              <a:normAutofit/>
            </a:bodyPr>
            <a:lstStyle/>
            <a:p>
              <a:pPr algn="ctr">
                <a:lnSpc>
                  <a:spcPct val="80000"/>
                </a:lnSpc>
              </a:pPr>
              <a:r>
                <a:rPr lang="en-US" sz="2400" b="1" dirty="0" smtClean="0">
                  <a:solidFill>
                    <a:schemeClr val="bg1"/>
                  </a:solidFill>
                  <a:effectLst>
                    <a:outerShdw blurRad="50800" dist="25400" dir="5400000" algn="t" rotWithShape="0">
                      <a:prstClr val="black">
                        <a:alpha val="15000"/>
                      </a:prstClr>
                    </a:outerShdw>
                  </a:effectLst>
                </a:rPr>
                <a:t>CICSC’s Story</a:t>
              </a:r>
              <a:endParaRPr lang="en-US" sz="2400" b="1" dirty="0">
                <a:solidFill>
                  <a:schemeClr val="bg1"/>
                </a:solidFill>
                <a:effectLst>
                  <a:outerShdw blurRad="50800" dist="25400" dir="5400000" algn="t" rotWithShape="0">
                    <a:prstClr val="black">
                      <a:alpha val="15000"/>
                    </a:prstClr>
                  </a:outerShdw>
                </a:effectLst>
              </a:endParaRPr>
            </a:p>
          </p:txBody>
        </p:sp>
        <p:sp>
          <p:nvSpPr>
            <p:cNvPr id="19" name="Oval 1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3" name="Group 22"/>
          <p:cNvGrpSpPr/>
          <p:nvPr/>
        </p:nvGrpSpPr>
        <p:grpSpPr>
          <a:xfrm>
            <a:off x="3543300" y="1326619"/>
            <a:ext cx="2057400" cy="2708434"/>
            <a:chOff x="3543300" y="1591943"/>
            <a:chExt cx="2057400" cy="3250121"/>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3250121"/>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667000"/>
              <a:ext cx="1931160" cy="838200"/>
            </a:xfrm>
            <a:prstGeom prst="rect">
              <a:avLst/>
            </a:prstGeom>
            <a:noFill/>
          </p:spPr>
          <p:txBody>
            <a:bodyPr wrap="square" rtlCol="0">
              <a:normAutofit fontScale="92500" lnSpcReduction="20000"/>
            </a:bodyPr>
            <a:lstStyle/>
            <a:p>
              <a:pPr algn="ctr">
                <a:lnSpc>
                  <a:spcPct val="80000"/>
                </a:lnSpc>
              </a:pPr>
              <a:r>
                <a:rPr lang="en-US" sz="2300" b="1" dirty="0" smtClean="0">
                  <a:solidFill>
                    <a:schemeClr val="bg1"/>
                  </a:solidFill>
                  <a:effectLst>
                    <a:outerShdw blurRad="50800" dist="25400" dir="5400000" algn="t" rotWithShape="0">
                      <a:prstClr val="black">
                        <a:alpha val="15000"/>
                      </a:prstClr>
                    </a:outerShdw>
                  </a:effectLst>
                </a:rPr>
                <a:t>Local Accounting Challenges</a:t>
              </a:r>
              <a:endParaRPr lang="en-US"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4" name="Group 23"/>
          <p:cNvGrpSpPr/>
          <p:nvPr/>
        </p:nvGrpSpPr>
        <p:grpSpPr>
          <a:xfrm>
            <a:off x="6324600" y="1322926"/>
            <a:ext cx="2057400" cy="2708434"/>
            <a:chOff x="6324600" y="1587511"/>
            <a:chExt cx="2057400" cy="3250121"/>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3250121"/>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11810" y="2674651"/>
              <a:ext cx="1931160" cy="665695"/>
            </a:xfrm>
            <a:prstGeom prst="rect">
              <a:avLst/>
            </a:prstGeom>
            <a:noFill/>
          </p:spPr>
          <p:txBody>
            <a:bodyPr wrap="square" rtlCol="0">
              <a:normAutofit fontScale="92500"/>
            </a:bodyPr>
            <a:lstStyle/>
            <a:p>
              <a:pPr algn="ctr">
                <a:lnSpc>
                  <a:spcPct val="80000"/>
                </a:lnSpc>
              </a:pPr>
              <a:r>
                <a:rPr lang="en-US" sz="2300" b="1" dirty="0" smtClean="0">
                  <a:solidFill>
                    <a:schemeClr val="bg1"/>
                  </a:solidFill>
                  <a:effectLst>
                    <a:outerShdw blurRad="50800" dist="25400" dir="5400000" algn="t" rotWithShape="0">
                      <a:prstClr val="black">
                        <a:alpha val="15000"/>
                      </a:prstClr>
                    </a:outerShdw>
                  </a:effectLst>
                </a:rPr>
                <a:t>Our Next Steps</a:t>
              </a:r>
              <a:endParaRPr lang="en-US" sz="2300" b="1" dirty="0">
                <a:solidFill>
                  <a:schemeClr val="bg1"/>
                </a:solidFill>
                <a:effectLst>
                  <a:outerShdw blurRad="50800" dist="25400" dir="5400000" algn="t" rotWithShape="0">
                    <a:prstClr val="black">
                      <a:alpha val="15000"/>
                    </a:prstClr>
                  </a:outerShdw>
                </a:effectLst>
              </a:endParaRPr>
            </a:p>
          </p:txBody>
        </p:sp>
        <p:sp>
          <p:nvSpPr>
            <p:cNvPr id="21" name="Oval 20"/>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3" name="TextBox 2"/>
          <p:cNvSpPr txBox="1"/>
          <p:nvPr/>
        </p:nvSpPr>
        <p:spPr>
          <a:xfrm>
            <a:off x="679247" y="4036652"/>
            <a:ext cx="184666" cy="369332"/>
          </a:xfrm>
          <a:prstGeom prst="rect">
            <a:avLst/>
          </a:prstGeom>
          <a:noFill/>
        </p:spPr>
        <p:txBody>
          <a:bodyPr wrap="none" rtlCol="0">
            <a:spAutoFit/>
          </a:bodyPr>
          <a:lstStyle/>
          <a:p>
            <a:endParaRPr lang="en-US" dirty="0"/>
          </a:p>
        </p:txBody>
      </p:sp>
    </p:spTree>
    <p:custDataLst>
      <p:tags r:id="rId1"/>
    </p:custDataLst>
    <p:extLst>
      <p:ext uri="{BB962C8B-B14F-4D97-AF65-F5344CB8AC3E}">
        <p14:creationId xmlns:p14="http://schemas.microsoft.com/office/powerpoint/2010/main" val="1690257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12"/>
</p:tagLst>
</file>

<file path=ppt/tags/tag4.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Introducing PowerPoint 2011">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 PowerPoint 2011.potx</Template>
  <TotalTime>0</TotalTime>
  <Words>2068</Words>
  <Application>Microsoft Macintosh PowerPoint</Application>
  <PresentationFormat>On-screen Show (16:10)</PresentationFormat>
  <Paragraphs>714</Paragraphs>
  <Slides>33</Slides>
  <Notes>12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Introducing PowerPoint 2011</vt:lpstr>
      <vt:lpstr>Accounting for  Community Collaboration</vt:lpstr>
      <vt:lpstr>PowerPoint Presentation</vt:lpstr>
      <vt:lpstr>Communication  Coordination  Collaboration</vt:lpstr>
      <vt:lpstr>Opportunity to Combine Initiatives</vt:lpstr>
      <vt:lpstr>Prototyping on the Two Curves Theory: Community Team &amp; GAI</vt:lpstr>
      <vt:lpstr>Prototyping on the Two Curves Theory: Systems in a Community</vt:lpstr>
      <vt:lpstr>PowerPoint Presentation</vt:lpstr>
      <vt:lpstr>Central Interior Community Services Coop Nancy &amp; Susan’s Story</vt:lpstr>
      <vt:lpstr>PowerPoint Presentation</vt:lpstr>
      <vt:lpstr>Local Accounting Challenges</vt:lpstr>
      <vt:lpstr>Finance/Accounting</vt:lpstr>
      <vt:lpstr>3. My organization is a:</vt:lpstr>
      <vt:lpstr>4. My role is:</vt:lpstr>
      <vt:lpstr>5. Type of role:</vt:lpstr>
      <vt:lpstr>6. Hours you personally per week on accounting/bookkeeping:</vt:lpstr>
      <vt:lpstr>7. Hours you personally per week on payroll:</vt:lpstr>
      <vt:lpstr>8. What is the greatest strength of your organization's accounting/bookkeeping/payroll:</vt:lpstr>
      <vt:lpstr>9. What is the greatest challenge with your organization's accounting/bookkeeping/payroll:</vt:lpstr>
      <vt:lpstr>10. Accounting software used:</vt:lpstr>
      <vt:lpstr>11. Payroll software used:</vt:lpstr>
      <vt:lpstr>12. Fiscal Year End date:</vt:lpstr>
      <vt:lpstr>13. Estimated total annual revenue for 2014:</vt:lpstr>
      <vt:lpstr>14. Revenue Sources by percentage (%):</vt:lpstr>
      <vt:lpstr>15. Describe your reporting requirements:</vt:lpstr>
      <vt:lpstr>16. Do the same people that write proposals, complete final reports?</vt:lpstr>
      <vt:lpstr>17. Type of Annual Financial Statements produced:</vt:lpstr>
      <vt:lpstr>18. What is your organization's readiness for change? </vt:lpstr>
      <vt:lpstr>19. What are you really good at and enjoy doing?</vt:lpstr>
      <vt:lpstr>20. What would you rather not do, if given the choice?</vt:lpstr>
      <vt:lpstr>Discussion</vt:lpstr>
      <vt:lpstr>Accounting Alignment Action Plan</vt:lpstr>
      <vt:lpstr>PowerPoint Presentation</vt:lpstr>
      <vt:lpstr>Accounting for  Community Collaboration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2010-05-03T20:57:59Z</dcterms:created>
  <dcterms:modified xsi:type="dcterms:W3CDTF">2015-05-28T23:19:16Z</dcterms:modified>
</cp:coreProperties>
</file>